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8" r:id="rId3"/>
    <p:sldId id="258" r:id="rId4"/>
    <p:sldId id="259" r:id="rId5"/>
    <p:sldId id="260" r:id="rId6"/>
    <p:sldId id="264" r:id="rId7"/>
    <p:sldId id="262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66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6" r:id="rId25"/>
    <p:sldId id="284" r:id="rId26"/>
    <p:sldId id="285" r:id="rId27"/>
  </p:sldIdLst>
  <p:sldSz cx="12192000" cy="6858000"/>
  <p:notesSz cx="12192000" cy="6858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788" y="5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8481448" y="6208853"/>
            <a:ext cx="3393680" cy="49812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360363" y="814387"/>
            <a:ext cx="11483975" cy="0"/>
          </a:xfrm>
          <a:custGeom>
            <a:avLst/>
            <a:gdLst/>
            <a:ahLst/>
            <a:cxnLst/>
            <a:rect l="l" t="t" r="r" b="b"/>
            <a:pathLst>
              <a:path w="11483975">
                <a:moveTo>
                  <a:pt x="0" y="0"/>
                </a:moveTo>
                <a:lnTo>
                  <a:pt x="11483975" y="1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360363" y="6040437"/>
            <a:ext cx="11483975" cy="0"/>
          </a:xfrm>
          <a:custGeom>
            <a:avLst/>
            <a:gdLst/>
            <a:ahLst/>
            <a:cxnLst/>
            <a:rect l="l" t="t" r="r" b="b"/>
            <a:pathLst>
              <a:path w="11483975">
                <a:moveTo>
                  <a:pt x="0" y="0"/>
                </a:moveTo>
                <a:lnTo>
                  <a:pt x="11483975" y="1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71299" y="230124"/>
            <a:ext cx="114494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00549F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00549F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8481448" y="6208853"/>
            <a:ext cx="3393680" cy="49812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360363" y="814387"/>
            <a:ext cx="11483975" cy="0"/>
          </a:xfrm>
          <a:custGeom>
            <a:avLst/>
            <a:gdLst/>
            <a:ahLst/>
            <a:cxnLst/>
            <a:rect l="l" t="t" r="r" b="b"/>
            <a:pathLst>
              <a:path w="11483975">
                <a:moveTo>
                  <a:pt x="0" y="0"/>
                </a:moveTo>
                <a:lnTo>
                  <a:pt x="11483975" y="1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360363" y="6040437"/>
            <a:ext cx="11483975" cy="0"/>
          </a:xfrm>
          <a:custGeom>
            <a:avLst/>
            <a:gdLst/>
            <a:ahLst/>
            <a:cxnLst/>
            <a:rect l="l" t="t" r="r" b="b"/>
            <a:pathLst>
              <a:path w="11483975">
                <a:moveTo>
                  <a:pt x="0" y="0"/>
                </a:moveTo>
                <a:lnTo>
                  <a:pt x="11483975" y="1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549F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00549F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00549F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8481448" y="6208853"/>
            <a:ext cx="3393680" cy="49812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360363" y="814387"/>
            <a:ext cx="11483975" cy="0"/>
          </a:xfrm>
          <a:custGeom>
            <a:avLst/>
            <a:gdLst/>
            <a:ahLst/>
            <a:cxnLst/>
            <a:rect l="l" t="t" r="r" b="b"/>
            <a:pathLst>
              <a:path w="11483975">
                <a:moveTo>
                  <a:pt x="0" y="0"/>
                </a:moveTo>
                <a:lnTo>
                  <a:pt x="11483975" y="1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360363" y="6040437"/>
            <a:ext cx="11483975" cy="0"/>
          </a:xfrm>
          <a:custGeom>
            <a:avLst/>
            <a:gdLst/>
            <a:ahLst/>
            <a:cxnLst/>
            <a:rect l="l" t="t" r="r" b="b"/>
            <a:pathLst>
              <a:path w="11483975">
                <a:moveTo>
                  <a:pt x="0" y="0"/>
                </a:moveTo>
                <a:lnTo>
                  <a:pt x="11483975" y="1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549F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1299" y="1126235"/>
            <a:ext cx="5156835" cy="37947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00549F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00549F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00549F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549F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00549F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00549F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2313305"/>
          </a:xfrm>
          <a:custGeom>
            <a:avLst/>
            <a:gdLst/>
            <a:ahLst/>
            <a:cxnLst/>
            <a:rect l="l" t="t" r="r" b="b"/>
            <a:pathLst>
              <a:path w="12192000" h="2313305">
                <a:moveTo>
                  <a:pt x="0" y="0"/>
                </a:moveTo>
                <a:lnTo>
                  <a:pt x="12192000" y="0"/>
                </a:lnTo>
                <a:lnTo>
                  <a:pt x="12192000" y="2312987"/>
                </a:lnTo>
                <a:lnTo>
                  <a:pt x="0" y="2312987"/>
                </a:lnTo>
                <a:lnTo>
                  <a:pt x="0" y="0"/>
                </a:lnTo>
                <a:close/>
              </a:path>
            </a:pathLst>
          </a:custGeom>
          <a:solidFill>
            <a:srgbClr val="F6A8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8481448" y="6208853"/>
            <a:ext cx="3393680" cy="49812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360363" y="6040437"/>
            <a:ext cx="11483975" cy="0"/>
          </a:xfrm>
          <a:custGeom>
            <a:avLst/>
            <a:gdLst/>
            <a:ahLst/>
            <a:cxnLst/>
            <a:rect l="l" t="t" r="r" b="b"/>
            <a:pathLst>
              <a:path w="11483975">
                <a:moveTo>
                  <a:pt x="0" y="0"/>
                </a:moveTo>
                <a:lnTo>
                  <a:pt x="11483975" y="1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00549F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00549F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8481448" y="6208853"/>
            <a:ext cx="3393680" cy="498122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1299" y="230124"/>
            <a:ext cx="114494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549F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621162" y="1199388"/>
            <a:ext cx="8949674" cy="4615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182687" y="6226715"/>
            <a:ext cx="5221605" cy="153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rgbClr val="00549F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334963" y="6226715"/>
            <a:ext cx="178434" cy="153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rgbClr val="00549F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g"/><Relationship Id="rId5" Type="http://schemas.openxmlformats.org/officeDocument/2006/relationships/image" Target="../media/image31.jpg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g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jpg"/><Relationship Id="rId4" Type="http://schemas.openxmlformats.org/officeDocument/2006/relationships/image" Target="../media/image3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g"/><Relationship Id="rId3" Type="http://schemas.openxmlformats.org/officeDocument/2006/relationships/image" Target="../media/image46.png"/><Relationship Id="rId7" Type="http://schemas.openxmlformats.org/officeDocument/2006/relationships/image" Target="../media/image50.jp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73.png"/><Relationship Id="rId18" Type="http://schemas.openxmlformats.org/officeDocument/2006/relationships/image" Target="../media/image78.jpg"/><Relationship Id="rId3" Type="http://schemas.openxmlformats.org/officeDocument/2006/relationships/image" Target="../media/image63.png"/><Relationship Id="rId21" Type="http://schemas.openxmlformats.org/officeDocument/2006/relationships/image" Target="../media/image81.png"/><Relationship Id="rId7" Type="http://schemas.openxmlformats.org/officeDocument/2006/relationships/image" Target="../media/image67.png"/><Relationship Id="rId12" Type="http://schemas.openxmlformats.org/officeDocument/2006/relationships/image" Target="../media/image72.png"/><Relationship Id="rId17" Type="http://schemas.openxmlformats.org/officeDocument/2006/relationships/image" Target="../media/image77.png"/><Relationship Id="rId25" Type="http://schemas.openxmlformats.org/officeDocument/2006/relationships/image" Target="../media/image85.png"/><Relationship Id="rId2" Type="http://schemas.openxmlformats.org/officeDocument/2006/relationships/image" Target="../media/image62.png"/><Relationship Id="rId16" Type="http://schemas.openxmlformats.org/officeDocument/2006/relationships/image" Target="../media/image76.png"/><Relationship Id="rId20" Type="http://schemas.openxmlformats.org/officeDocument/2006/relationships/image" Target="../media/image8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11" Type="http://schemas.openxmlformats.org/officeDocument/2006/relationships/image" Target="../media/image71.png"/><Relationship Id="rId24" Type="http://schemas.openxmlformats.org/officeDocument/2006/relationships/image" Target="../media/image84.png"/><Relationship Id="rId5" Type="http://schemas.openxmlformats.org/officeDocument/2006/relationships/image" Target="../media/image65.png"/><Relationship Id="rId15" Type="http://schemas.openxmlformats.org/officeDocument/2006/relationships/image" Target="../media/image75.png"/><Relationship Id="rId23" Type="http://schemas.openxmlformats.org/officeDocument/2006/relationships/image" Target="../media/image83.png"/><Relationship Id="rId10" Type="http://schemas.openxmlformats.org/officeDocument/2006/relationships/image" Target="../media/image70.png"/><Relationship Id="rId19" Type="http://schemas.openxmlformats.org/officeDocument/2006/relationships/image" Target="../media/image79.png"/><Relationship Id="rId4" Type="http://schemas.openxmlformats.org/officeDocument/2006/relationships/image" Target="../media/image64.png"/><Relationship Id="rId9" Type="http://schemas.openxmlformats.org/officeDocument/2006/relationships/image" Target="../media/image69.png"/><Relationship Id="rId14" Type="http://schemas.openxmlformats.org/officeDocument/2006/relationships/image" Target="../media/image74.png"/><Relationship Id="rId22" Type="http://schemas.openxmlformats.org/officeDocument/2006/relationships/image" Target="../media/image8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481448" y="6208853"/>
            <a:ext cx="3393680" cy="49812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60363" y="6040437"/>
            <a:ext cx="11483975" cy="0"/>
          </a:xfrm>
          <a:custGeom>
            <a:avLst/>
            <a:gdLst/>
            <a:ahLst/>
            <a:cxnLst/>
            <a:rect l="l" t="t" r="r" b="b"/>
            <a:pathLst>
              <a:path w="11483975">
                <a:moveTo>
                  <a:pt x="0" y="0"/>
                </a:moveTo>
                <a:lnTo>
                  <a:pt x="11483975" y="1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71299" y="3442716"/>
            <a:ext cx="1015492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5" dirty="0">
                <a:solidFill>
                  <a:srgbClr val="00549F"/>
                </a:solidFill>
                <a:latin typeface="Arial"/>
                <a:cs typeface="Arial"/>
              </a:rPr>
              <a:t>Master of Public Administration in European</a:t>
            </a:r>
            <a:r>
              <a:rPr sz="3200" b="1" spc="-180" dirty="0">
                <a:solidFill>
                  <a:srgbClr val="00549F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00549F"/>
                </a:solidFill>
                <a:latin typeface="Arial"/>
                <a:cs typeface="Arial"/>
              </a:rPr>
              <a:t>Studies</a:t>
            </a:r>
            <a:endParaRPr sz="3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71299" y="4114292"/>
            <a:ext cx="7020101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dirty="0">
                <a:solidFill>
                  <a:srgbClr val="00549F"/>
                </a:solidFill>
                <a:latin typeface="微软雅黑"/>
                <a:cs typeface="微软雅黑"/>
              </a:rPr>
              <a:t>公共管理硕士欧洲研究专业</a:t>
            </a:r>
            <a:r>
              <a:rPr sz="2800" b="1" spc="-25" dirty="0">
                <a:solidFill>
                  <a:srgbClr val="00549F"/>
                </a:solidFill>
                <a:latin typeface="微软雅黑"/>
                <a:cs typeface="微软雅黑"/>
              </a:rPr>
              <a:t>（MPA-ES）</a:t>
            </a:r>
            <a:endParaRPr sz="2800" dirty="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71298" y="5204460"/>
            <a:ext cx="3514901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微软雅黑"/>
                <a:cs typeface="微软雅黑"/>
              </a:rPr>
              <a:t>亚琛工业大学英授硕士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0" y="0"/>
            <a:ext cx="12192000" cy="267148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691388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>
                <a:latin typeface="Arial"/>
                <a:cs typeface="Arial"/>
              </a:rPr>
              <a:t>1</a:t>
            </a:r>
            <a:r>
              <a:rPr spc="-5" dirty="0" smtClean="0">
                <a:latin typeface="Arial"/>
                <a:cs typeface="Arial"/>
              </a:rPr>
              <a:t>.</a:t>
            </a:r>
            <a:r>
              <a:rPr spc="-45" dirty="0" smtClean="0">
                <a:latin typeface="Arial"/>
                <a:cs typeface="Arial"/>
              </a:rPr>
              <a:t> </a:t>
            </a:r>
            <a:r>
              <a:rPr lang="zh-CN" altLang="en-US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亚琛工业大学</a:t>
            </a:r>
            <a:endParaRPr spc="-5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2</a:t>
            </a:fld>
            <a:endParaRPr dirty="0"/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376" y="1371600"/>
            <a:ext cx="11278129" cy="4189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2474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291465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latin typeface="Arial"/>
                <a:cs typeface="Arial"/>
              </a:rPr>
              <a:t>1.</a:t>
            </a:r>
            <a:r>
              <a:rPr spc="-95" dirty="0">
                <a:latin typeface="Arial"/>
                <a:cs typeface="Arial"/>
              </a:rPr>
              <a:t> </a:t>
            </a:r>
            <a:r>
              <a:rPr dirty="0"/>
              <a:t>亚琛工业大学</a:t>
            </a:r>
          </a:p>
        </p:txBody>
      </p:sp>
      <p:sp>
        <p:nvSpPr>
          <p:cNvPr id="3" name="object 3"/>
          <p:cNvSpPr/>
          <p:nvPr/>
        </p:nvSpPr>
        <p:spPr>
          <a:xfrm>
            <a:off x="1030117" y="1980542"/>
            <a:ext cx="4899660" cy="3007360"/>
          </a:xfrm>
          <a:custGeom>
            <a:avLst/>
            <a:gdLst/>
            <a:ahLst/>
            <a:cxnLst/>
            <a:rect l="l" t="t" r="r" b="b"/>
            <a:pathLst>
              <a:path w="4899660" h="3007360">
                <a:moveTo>
                  <a:pt x="0" y="0"/>
                </a:moveTo>
                <a:lnTo>
                  <a:pt x="4899044" y="0"/>
                </a:lnTo>
                <a:lnTo>
                  <a:pt x="4899044" y="3007350"/>
                </a:lnTo>
                <a:lnTo>
                  <a:pt x="0" y="3007350"/>
                </a:lnTo>
                <a:lnTo>
                  <a:pt x="0" y="0"/>
                </a:lnTo>
                <a:close/>
              </a:path>
            </a:pathLst>
          </a:custGeom>
          <a:ln w="1905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73194" y="1750311"/>
            <a:ext cx="652780" cy="739140"/>
          </a:xfrm>
          <a:custGeom>
            <a:avLst/>
            <a:gdLst/>
            <a:ahLst/>
            <a:cxnLst/>
            <a:rect l="l" t="t" r="r" b="b"/>
            <a:pathLst>
              <a:path w="652780" h="739139">
                <a:moveTo>
                  <a:pt x="0" y="0"/>
                </a:moveTo>
                <a:lnTo>
                  <a:pt x="652583" y="0"/>
                </a:lnTo>
                <a:lnTo>
                  <a:pt x="652583" y="738959"/>
                </a:lnTo>
                <a:lnTo>
                  <a:pt x="0" y="738959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在“欧洲心脏”学习“欧洲研究”</a:t>
            </a: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3850">
              <a:latin typeface="Times New Roman"/>
              <a:cs typeface="Times New Roman"/>
            </a:endParaRPr>
          </a:p>
          <a:p>
            <a:pPr marL="1153795">
              <a:lnSpc>
                <a:spcPct val="100000"/>
              </a:lnSpc>
            </a:pPr>
            <a:r>
              <a:rPr sz="2200" dirty="0">
                <a:solidFill>
                  <a:srgbClr val="000000"/>
                </a:solidFill>
              </a:rPr>
              <a:t>亚琛</a:t>
            </a:r>
            <a:r>
              <a:rPr sz="2200" spc="-5" dirty="0">
                <a:solidFill>
                  <a:srgbClr val="000000"/>
                </a:solidFill>
              </a:rPr>
              <a:t>——</a:t>
            </a:r>
            <a:r>
              <a:rPr sz="2200" dirty="0">
                <a:solidFill>
                  <a:srgbClr val="000000"/>
                </a:solidFill>
              </a:rPr>
              <a:t>欧洲心脏</a:t>
            </a:r>
            <a:endParaRPr sz="2200"/>
          </a:p>
          <a:p>
            <a:pPr marL="1079500" marR="5080" indent="-285750">
              <a:lnSpc>
                <a:spcPct val="103800"/>
              </a:lnSpc>
              <a:spcBef>
                <a:spcPts val="865"/>
              </a:spcBef>
              <a:buFont typeface="Arial"/>
              <a:buChar char="•"/>
              <a:tabLst>
                <a:tab pos="1079500" algn="l"/>
                <a:tab pos="1080135" algn="l"/>
              </a:tabLst>
            </a:pPr>
            <a:r>
              <a:rPr sz="1600" b="0" dirty="0">
                <a:solidFill>
                  <a:srgbClr val="000000"/>
                </a:solidFill>
                <a:latin typeface="微软雅黑"/>
                <a:cs typeface="微软雅黑"/>
              </a:rPr>
              <a:t>欧洲历史遗产：查理曼，神圣罗马帝国皇帝加 冕之城，欧洲和平条约《亚琛合约》签署地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Arial"/>
              <a:buChar char="•"/>
            </a:pPr>
            <a:endParaRPr sz="1700">
              <a:latin typeface="Times New Roman"/>
              <a:cs typeface="Times New Roman"/>
            </a:endParaRPr>
          </a:p>
          <a:p>
            <a:pPr marL="1079500" marR="5080" indent="-285750">
              <a:lnSpc>
                <a:spcPts val="1900"/>
              </a:lnSpc>
              <a:buFont typeface="Arial"/>
              <a:buChar char="•"/>
              <a:tabLst>
                <a:tab pos="1079500" algn="l"/>
                <a:tab pos="1080135" algn="l"/>
              </a:tabLst>
            </a:pPr>
            <a:r>
              <a:rPr sz="1600" b="0" dirty="0">
                <a:solidFill>
                  <a:srgbClr val="000000"/>
                </a:solidFill>
                <a:latin typeface="微软雅黑"/>
                <a:cs typeface="微软雅黑"/>
              </a:rPr>
              <a:t>三国交界：亚琛坐落在德国、比利时、荷兰三 国交界处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650">
              <a:latin typeface="Times New Roman"/>
              <a:cs typeface="Times New Roman"/>
            </a:endParaRPr>
          </a:p>
          <a:p>
            <a:pPr marL="1079500" indent="-285750">
              <a:lnSpc>
                <a:spcPts val="1910"/>
              </a:lnSpc>
              <a:buFont typeface="Arial"/>
              <a:buChar char="•"/>
              <a:tabLst>
                <a:tab pos="1079500" algn="l"/>
                <a:tab pos="1080135" algn="l"/>
              </a:tabLst>
            </a:pPr>
            <a:r>
              <a:rPr sz="1600" b="0" dirty="0">
                <a:solidFill>
                  <a:srgbClr val="000000"/>
                </a:solidFill>
                <a:latin typeface="微软雅黑"/>
                <a:cs typeface="微软雅黑"/>
              </a:rPr>
              <a:t>临近欧盟“热点”（布鲁塞尔、马斯特里赫特</a:t>
            </a:r>
            <a:endParaRPr sz="1600">
              <a:latin typeface="微软雅黑"/>
              <a:cs typeface="微软雅黑"/>
            </a:endParaRPr>
          </a:p>
          <a:p>
            <a:pPr marL="1079500">
              <a:lnSpc>
                <a:spcPts val="1910"/>
              </a:lnSpc>
            </a:pPr>
            <a:r>
              <a:rPr sz="1600" b="0" dirty="0">
                <a:solidFill>
                  <a:srgbClr val="000000"/>
                </a:solidFill>
                <a:latin typeface="微软雅黑"/>
                <a:cs typeface="微软雅黑"/>
              </a:rPr>
              <a:t>、安特卫普、科隆）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1650">
              <a:latin typeface="Times New Roman"/>
              <a:cs typeface="Times New Roman"/>
            </a:endParaRPr>
          </a:p>
          <a:p>
            <a:pPr marL="1079500" indent="-285750">
              <a:lnSpc>
                <a:spcPct val="100000"/>
              </a:lnSpc>
              <a:buFont typeface="Arial"/>
              <a:buChar char="•"/>
              <a:tabLst>
                <a:tab pos="1079500" algn="l"/>
                <a:tab pos="1080135" algn="l"/>
              </a:tabLst>
            </a:pPr>
            <a:r>
              <a:rPr sz="1600" b="0" dirty="0">
                <a:solidFill>
                  <a:srgbClr val="000000"/>
                </a:solidFill>
                <a:latin typeface="微软雅黑"/>
                <a:cs typeface="微软雅黑"/>
              </a:rPr>
              <a:t>生机勃勃的国际学生社区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747614" y="1727747"/>
            <a:ext cx="705599" cy="7055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790225" y="1956992"/>
            <a:ext cx="4829810" cy="2987675"/>
          </a:xfrm>
          <a:custGeom>
            <a:avLst/>
            <a:gdLst/>
            <a:ahLst/>
            <a:cxnLst/>
            <a:rect l="l" t="t" r="r" b="b"/>
            <a:pathLst>
              <a:path w="4829809" h="2987675">
                <a:moveTo>
                  <a:pt x="0" y="0"/>
                </a:moveTo>
                <a:lnTo>
                  <a:pt x="4829376" y="0"/>
                </a:lnTo>
                <a:lnTo>
                  <a:pt x="4829376" y="2987612"/>
                </a:lnTo>
                <a:lnTo>
                  <a:pt x="0" y="2987612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790225" y="1976628"/>
            <a:ext cx="4829810" cy="2898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0205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latin typeface="微软雅黑"/>
                <a:cs typeface="微软雅黑"/>
              </a:rPr>
              <a:t>亚琛工业大学</a:t>
            </a:r>
            <a:endParaRPr sz="2000">
              <a:latin typeface="微软雅黑"/>
              <a:cs typeface="微软雅黑"/>
            </a:endParaRPr>
          </a:p>
          <a:p>
            <a:pPr marL="320040" marR="95885" indent="-228600">
              <a:lnSpc>
                <a:spcPct val="151300"/>
              </a:lnSpc>
              <a:spcBef>
                <a:spcPts val="2220"/>
              </a:spcBef>
              <a:buClr>
                <a:srgbClr val="8EBAE5"/>
              </a:buClr>
              <a:buSzPct val="96875"/>
              <a:buFont typeface="Segoe UI Symbol"/>
              <a:buChar char="✓"/>
              <a:tabLst>
                <a:tab pos="304165" algn="l"/>
              </a:tabLst>
            </a:pPr>
            <a:r>
              <a:rPr sz="1600" spc="-5" dirty="0">
                <a:latin typeface="微软雅黑"/>
                <a:cs typeface="微软雅黑"/>
              </a:rPr>
              <a:t>11</a:t>
            </a:r>
            <a:r>
              <a:rPr sz="1600" dirty="0">
                <a:latin typeface="微软雅黑"/>
                <a:cs typeface="微软雅黑"/>
              </a:rPr>
              <a:t>所德国精英大学之一，连续三届入选的</a:t>
            </a:r>
            <a:r>
              <a:rPr sz="1600" spc="-5" dirty="0">
                <a:latin typeface="微软雅黑"/>
                <a:cs typeface="微软雅黑"/>
              </a:rPr>
              <a:t>6</a:t>
            </a:r>
            <a:r>
              <a:rPr sz="1600" dirty="0">
                <a:latin typeface="微软雅黑"/>
                <a:cs typeface="微软雅黑"/>
              </a:rPr>
              <a:t>所大学 之一，并拥有</a:t>
            </a:r>
            <a:r>
              <a:rPr sz="1600" spc="-5" dirty="0">
                <a:latin typeface="微软雅黑"/>
                <a:cs typeface="微软雅黑"/>
              </a:rPr>
              <a:t>3</a:t>
            </a:r>
            <a:r>
              <a:rPr sz="1600" dirty="0">
                <a:latin typeface="微软雅黑"/>
                <a:cs typeface="微软雅黑"/>
              </a:rPr>
              <a:t>个精英集群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8EBAE5"/>
              </a:buClr>
              <a:buFont typeface="Segoe UI Symbol"/>
              <a:buChar char="✓"/>
            </a:pPr>
            <a:endParaRPr sz="1750">
              <a:latin typeface="Times New Roman"/>
              <a:cs typeface="Times New Roman"/>
            </a:endParaRPr>
          </a:p>
          <a:p>
            <a:pPr marL="320040" indent="-228600">
              <a:lnSpc>
                <a:spcPct val="100000"/>
              </a:lnSpc>
              <a:spcBef>
                <a:spcPts val="5"/>
              </a:spcBef>
              <a:buClr>
                <a:srgbClr val="8EBAE5"/>
              </a:buClr>
              <a:buSzPct val="96875"/>
              <a:buFont typeface="Segoe UI Symbol"/>
              <a:buChar char="✓"/>
              <a:tabLst>
                <a:tab pos="304165" algn="l"/>
              </a:tabLst>
            </a:pPr>
            <a:r>
              <a:rPr sz="1600" spc="-5" dirty="0">
                <a:latin typeface="微软雅黑"/>
                <a:cs typeface="微软雅黑"/>
              </a:rPr>
              <a:t>9</a:t>
            </a:r>
            <a:r>
              <a:rPr sz="1600" dirty="0">
                <a:latin typeface="微软雅黑"/>
                <a:cs typeface="微软雅黑"/>
              </a:rPr>
              <a:t>所顶尖德国理工大学联盟</a:t>
            </a:r>
            <a:r>
              <a:rPr sz="1600" spc="-5" dirty="0">
                <a:latin typeface="微软雅黑"/>
                <a:cs typeface="微软雅黑"/>
              </a:rPr>
              <a:t>（TU9）</a:t>
            </a:r>
            <a:r>
              <a:rPr sz="1600" dirty="0">
                <a:latin typeface="微软雅黑"/>
                <a:cs typeface="微软雅黑"/>
              </a:rPr>
              <a:t>之一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8EBAE5"/>
              </a:buClr>
              <a:buFont typeface="Segoe UI Symbol"/>
              <a:buChar char="✓"/>
            </a:pPr>
            <a:endParaRPr sz="1850">
              <a:latin typeface="Times New Roman"/>
              <a:cs typeface="Times New Roman"/>
            </a:endParaRPr>
          </a:p>
          <a:p>
            <a:pPr marL="320040" indent="-228600">
              <a:lnSpc>
                <a:spcPct val="100000"/>
              </a:lnSpc>
              <a:buClr>
                <a:srgbClr val="8EBAE5"/>
              </a:buClr>
              <a:buSzPct val="96875"/>
              <a:buFont typeface="Segoe UI Symbol"/>
              <a:buChar char="✓"/>
              <a:tabLst>
                <a:tab pos="304165" algn="l"/>
              </a:tabLst>
            </a:pPr>
            <a:r>
              <a:rPr sz="1600" spc="-5" dirty="0">
                <a:latin typeface="微软雅黑"/>
                <a:cs typeface="微软雅黑"/>
              </a:rPr>
              <a:t>5</a:t>
            </a:r>
            <a:r>
              <a:rPr sz="1600" dirty="0">
                <a:latin typeface="微软雅黑"/>
                <a:cs typeface="微软雅黑"/>
              </a:rPr>
              <a:t>所欧洲顶尖理工大学战略联盟</a:t>
            </a:r>
            <a:r>
              <a:rPr sz="1600" spc="-5" dirty="0">
                <a:latin typeface="微软雅黑"/>
                <a:cs typeface="微软雅黑"/>
              </a:rPr>
              <a:t>（IDEA）</a:t>
            </a:r>
            <a:r>
              <a:rPr sz="1600" dirty="0">
                <a:latin typeface="微软雅黑"/>
                <a:cs typeface="微软雅黑"/>
              </a:rPr>
              <a:t>之一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buClr>
                <a:srgbClr val="8EBAE5"/>
              </a:buClr>
              <a:buFont typeface="Segoe UI Symbol"/>
              <a:buChar char="✓"/>
            </a:pPr>
            <a:endParaRPr sz="1900">
              <a:latin typeface="Times New Roman"/>
              <a:cs typeface="Times New Roman"/>
            </a:endParaRPr>
          </a:p>
          <a:p>
            <a:pPr marL="320040" indent="-228600">
              <a:lnSpc>
                <a:spcPct val="100000"/>
              </a:lnSpc>
              <a:buClr>
                <a:srgbClr val="8EBAE5"/>
              </a:buClr>
              <a:buSzPct val="96875"/>
              <a:buFont typeface="Segoe UI Symbol"/>
              <a:buChar char="✓"/>
              <a:tabLst>
                <a:tab pos="304165" algn="l"/>
              </a:tabLst>
            </a:pPr>
            <a:r>
              <a:rPr sz="1600" spc="-5" dirty="0">
                <a:latin typeface="微软雅黑"/>
                <a:cs typeface="微软雅黑"/>
              </a:rPr>
              <a:t>7</a:t>
            </a:r>
            <a:r>
              <a:rPr sz="1600" dirty="0">
                <a:latin typeface="微软雅黑"/>
                <a:cs typeface="微软雅黑"/>
              </a:rPr>
              <a:t>所欧洲顶尖工业管理者高校</a:t>
            </a:r>
            <a:r>
              <a:rPr sz="1600" spc="-5" dirty="0">
                <a:latin typeface="微软雅黑"/>
                <a:cs typeface="微软雅黑"/>
              </a:rPr>
              <a:t>（TIME）</a:t>
            </a:r>
            <a:r>
              <a:rPr sz="1600" dirty="0">
                <a:latin typeface="微软雅黑"/>
                <a:cs typeface="微软雅黑"/>
              </a:rPr>
              <a:t>之一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6332794" y="1732487"/>
            <a:ext cx="705599" cy="7055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3</a:t>
            </a:fld>
            <a:endParaRPr dirty="0"/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475" y="230124"/>
            <a:ext cx="291465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latin typeface="Arial"/>
                <a:cs typeface="Arial"/>
              </a:rPr>
              <a:t>1.</a:t>
            </a:r>
            <a:r>
              <a:rPr spc="-95" dirty="0">
                <a:latin typeface="Arial"/>
                <a:cs typeface="Arial"/>
              </a:rPr>
              <a:t> </a:t>
            </a:r>
            <a:r>
              <a:rPr dirty="0"/>
              <a:t>亚琛工业大学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4</a:t>
            </a:fld>
            <a:endParaRPr dirty="0"/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53875" y="2084832"/>
            <a:ext cx="10026650" cy="3232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380" dirty="0">
                <a:solidFill>
                  <a:srgbClr val="0070C0"/>
                </a:solidFill>
                <a:latin typeface="Microsoft Sans Serif"/>
                <a:cs typeface="Microsoft Sans Serif"/>
              </a:rPr>
              <a:t>u</a:t>
            </a:r>
            <a:r>
              <a:rPr sz="1200" spc="515" dirty="0">
                <a:solidFill>
                  <a:srgbClr val="0070C0"/>
                </a:solidFill>
                <a:latin typeface="Microsoft Sans Serif"/>
                <a:cs typeface="Microsoft Sans Serif"/>
              </a:rPr>
              <a:t> </a:t>
            </a:r>
            <a:r>
              <a:rPr sz="1700" b="0" dirty="0">
                <a:latin typeface="微软雅黑 Light"/>
                <a:cs typeface="微软雅黑 Light"/>
              </a:rPr>
              <a:t>6位诺贝尔奖得主</a:t>
            </a:r>
            <a:endParaRPr sz="1700">
              <a:latin typeface="微软雅黑 Light"/>
              <a:cs typeface="微软雅黑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9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380" dirty="0">
                <a:solidFill>
                  <a:srgbClr val="0070C0"/>
                </a:solidFill>
                <a:latin typeface="Microsoft Sans Serif"/>
                <a:cs typeface="Microsoft Sans Serif"/>
              </a:rPr>
              <a:t>u</a:t>
            </a:r>
            <a:r>
              <a:rPr sz="1200" spc="515" dirty="0">
                <a:solidFill>
                  <a:srgbClr val="0070C0"/>
                </a:solidFill>
                <a:latin typeface="Microsoft Sans Serif"/>
                <a:cs typeface="Microsoft Sans Serif"/>
              </a:rPr>
              <a:t> </a:t>
            </a:r>
            <a:r>
              <a:rPr sz="1700" b="0" spc="-5" dirty="0">
                <a:latin typeface="微软雅黑 Light"/>
                <a:cs typeface="微软雅黑 Light"/>
              </a:rPr>
              <a:t>10</a:t>
            </a:r>
            <a:r>
              <a:rPr sz="1700" b="0" dirty="0">
                <a:latin typeface="微软雅黑 Light"/>
                <a:cs typeface="微软雅黑 Light"/>
              </a:rPr>
              <a:t>位莱布尼茨奖得主</a:t>
            </a:r>
            <a:endParaRPr sz="1700">
              <a:latin typeface="微软雅黑 Light"/>
              <a:cs typeface="微软雅黑 Light"/>
            </a:endParaRPr>
          </a:p>
          <a:p>
            <a:pPr marL="298450" marR="5080" indent="-285750">
              <a:lnSpc>
                <a:spcPct val="151800"/>
              </a:lnSpc>
              <a:spcBef>
                <a:spcPts val="1105"/>
              </a:spcBef>
            </a:pPr>
            <a:r>
              <a:rPr sz="1200" spc="380" dirty="0">
                <a:solidFill>
                  <a:srgbClr val="0070C0"/>
                </a:solidFill>
                <a:latin typeface="Microsoft Sans Serif"/>
                <a:cs typeface="Microsoft Sans Serif"/>
              </a:rPr>
              <a:t>u</a:t>
            </a:r>
            <a:r>
              <a:rPr sz="1200" spc="450" dirty="0">
                <a:solidFill>
                  <a:srgbClr val="0070C0"/>
                </a:solidFill>
                <a:latin typeface="Microsoft Sans Serif"/>
                <a:cs typeface="Microsoft Sans Serif"/>
              </a:rPr>
              <a:t> </a:t>
            </a:r>
            <a:r>
              <a:rPr sz="1700" b="0" dirty="0">
                <a:latin typeface="微软雅黑 Light"/>
                <a:cs typeface="微软雅黑 Light"/>
              </a:rPr>
              <a:t>中国著名校友：中国科学院前院长路甬祥、教育部副部长韦钰、清华大学前校长王大中、北京科技大学 前校长徐金梧</a:t>
            </a:r>
            <a:endParaRPr sz="1700">
              <a:latin typeface="微软雅黑 Light"/>
              <a:cs typeface="微软雅黑 Light"/>
            </a:endParaRPr>
          </a:p>
          <a:p>
            <a:pPr marL="298450" marR="5080" indent="-285750">
              <a:lnSpc>
                <a:spcPct val="152900"/>
              </a:lnSpc>
              <a:spcBef>
                <a:spcPts val="1080"/>
              </a:spcBef>
            </a:pPr>
            <a:r>
              <a:rPr sz="1200" spc="380" dirty="0">
                <a:solidFill>
                  <a:srgbClr val="0070C0"/>
                </a:solidFill>
                <a:latin typeface="Microsoft Sans Serif"/>
                <a:cs typeface="Microsoft Sans Serif"/>
              </a:rPr>
              <a:t>u</a:t>
            </a:r>
            <a:r>
              <a:rPr sz="1200" spc="450" dirty="0">
                <a:solidFill>
                  <a:srgbClr val="0070C0"/>
                </a:solidFill>
                <a:latin typeface="Microsoft Sans Serif"/>
                <a:cs typeface="Microsoft Sans Serif"/>
              </a:rPr>
              <a:t> </a:t>
            </a:r>
            <a:r>
              <a:rPr sz="1700" b="0" dirty="0">
                <a:latin typeface="微软雅黑 Light"/>
                <a:cs typeface="微软雅黑 Light"/>
              </a:rPr>
              <a:t>欧洲机电一体化研究中心、爱立信德国总部、诺基亚德国分部、福特欧洲总部、三菱德国电子中心等高 科技公司均设在亚琛，飞利浦、联合科技等也在亚琛建立了分部</a:t>
            </a:r>
            <a:endParaRPr sz="1700">
              <a:latin typeface="微软雅黑 Light"/>
              <a:cs typeface="微软雅黑 Light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9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380" dirty="0">
                <a:solidFill>
                  <a:srgbClr val="0070C0"/>
                </a:solidFill>
                <a:latin typeface="Microsoft Sans Serif"/>
                <a:cs typeface="Microsoft Sans Serif"/>
              </a:rPr>
              <a:t>u</a:t>
            </a:r>
            <a:r>
              <a:rPr sz="1200" spc="515" dirty="0">
                <a:solidFill>
                  <a:srgbClr val="0070C0"/>
                </a:solidFill>
                <a:latin typeface="Microsoft Sans Serif"/>
                <a:cs typeface="Microsoft Sans Serif"/>
              </a:rPr>
              <a:t> </a:t>
            </a:r>
            <a:r>
              <a:rPr sz="1700" b="0" dirty="0">
                <a:latin typeface="微软雅黑 Light"/>
                <a:cs typeface="微软雅黑 Light"/>
              </a:rPr>
              <a:t>与工业企业界密切合作</a:t>
            </a:r>
            <a:r>
              <a:rPr sz="1700" b="0" spc="-5" dirty="0">
                <a:latin typeface="微软雅黑 Light"/>
                <a:cs typeface="微软雅黑 Light"/>
              </a:rPr>
              <a:t>，2020</a:t>
            </a:r>
            <a:r>
              <a:rPr sz="1700" b="0" dirty="0">
                <a:latin typeface="微软雅黑 Light"/>
                <a:cs typeface="微软雅黑 Light"/>
              </a:rPr>
              <a:t>年学校总预算中</a:t>
            </a:r>
            <a:r>
              <a:rPr sz="1700" b="0" spc="-5" dirty="0">
                <a:latin typeface="微软雅黑 Light"/>
                <a:cs typeface="微软雅黑 Light"/>
              </a:rPr>
              <a:t>近40%</a:t>
            </a:r>
            <a:r>
              <a:rPr sz="1700" b="0" dirty="0">
                <a:latin typeface="微软雅黑 Light"/>
                <a:cs typeface="微软雅黑 Light"/>
              </a:rPr>
              <a:t>来自第三方项目资金</a:t>
            </a:r>
            <a:endParaRPr sz="1700">
              <a:latin typeface="微软雅黑 Light"/>
              <a:cs typeface="微软雅黑 Ligh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71299" y="1127252"/>
            <a:ext cx="1168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00549F"/>
                </a:solidFill>
                <a:latin typeface="微软雅黑"/>
                <a:cs typeface="微软雅黑"/>
              </a:rPr>
              <a:t>事实与数据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71299" y="1127252"/>
            <a:ext cx="2312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00549F"/>
                </a:solidFill>
                <a:latin typeface="微软雅黑"/>
                <a:cs typeface="微软雅黑"/>
              </a:rPr>
              <a:t>事实与数据</a:t>
            </a:r>
            <a:r>
              <a:rPr sz="1800" b="1" spc="-114" dirty="0">
                <a:solidFill>
                  <a:srgbClr val="00549F"/>
                </a:solidFill>
                <a:latin typeface="微软雅黑"/>
                <a:cs typeface="微软雅黑"/>
              </a:rPr>
              <a:t> </a:t>
            </a:r>
            <a:r>
              <a:rPr sz="1800" b="1" spc="-5" dirty="0">
                <a:solidFill>
                  <a:srgbClr val="00549F"/>
                </a:solidFill>
                <a:latin typeface="Arial"/>
                <a:cs typeface="Arial"/>
              </a:rPr>
              <a:t>2020/2021</a:t>
            </a:r>
            <a:endParaRPr sz="18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71475" y="230124"/>
            <a:ext cx="291465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latin typeface="Arial"/>
                <a:cs typeface="Arial"/>
              </a:rPr>
              <a:t>1.</a:t>
            </a:r>
            <a:r>
              <a:rPr spc="-95" dirty="0">
                <a:latin typeface="Arial"/>
                <a:cs typeface="Arial"/>
              </a:rPr>
              <a:t> </a:t>
            </a:r>
            <a:r>
              <a:rPr dirty="0"/>
              <a:t>亚琛工业大学</a:t>
            </a:r>
          </a:p>
        </p:txBody>
      </p:sp>
      <p:sp>
        <p:nvSpPr>
          <p:cNvPr id="4" name="object 4"/>
          <p:cNvSpPr/>
          <p:nvPr/>
        </p:nvSpPr>
        <p:spPr>
          <a:xfrm>
            <a:off x="2243479" y="4509212"/>
            <a:ext cx="6988809" cy="30480"/>
          </a:xfrm>
          <a:custGeom>
            <a:avLst/>
            <a:gdLst/>
            <a:ahLst/>
            <a:cxnLst/>
            <a:rect l="l" t="t" r="r" b="b"/>
            <a:pathLst>
              <a:path w="6988809" h="30479">
                <a:moveTo>
                  <a:pt x="0" y="0"/>
                </a:moveTo>
                <a:lnTo>
                  <a:pt x="6988729" y="30210"/>
                </a:lnTo>
              </a:path>
            </a:pathLst>
          </a:custGeom>
          <a:ln w="28575">
            <a:solidFill>
              <a:srgbClr val="0054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2247927" y="3055620"/>
            <a:ext cx="567055" cy="443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solidFill>
                  <a:srgbClr val="8EBAE5"/>
                </a:solidFill>
                <a:latin typeface="Arial"/>
                <a:cs typeface="Arial"/>
              </a:rPr>
              <a:t>47,173</a:t>
            </a:r>
            <a:endParaRPr sz="1400">
              <a:latin typeface="Arial"/>
              <a:cs typeface="Arial"/>
            </a:endParaRPr>
          </a:p>
          <a:p>
            <a:pPr algn="ctr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学生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301430" y="5155691"/>
            <a:ext cx="469265" cy="443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solidFill>
                  <a:srgbClr val="8EBAE5"/>
                </a:solidFill>
                <a:latin typeface="Arial"/>
                <a:cs typeface="Arial"/>
              </a:rPr>
              <a:t>9,82</a:t>
            </a:r>
            <a:r>
              <a:rPr sz="1400" b="1" dirty="0">
                <a:solidFill>
                  <a:srgbClr val="8EBAE5"/>
                </a:solidFill>
                <a:latin typeface="Arial"/>
                <a:cs typeface="Arial"/>
              </a:rPr>
              <a:t>6</a:t>
            </a:r>
            <a:endParaRPr sz="1400">
              <a:latin typeface="Arial"/>
              <a:cs typeface="Arial"/>
            </a:endParaRPr>
          </a:p>
          <a:p>
            <a:pPr marL="55880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员工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944622" y="2991611"/>
            <a:ext cx="736600" cy="443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solidFill>
                  <a:srgbClr val="8EBAE5"/>
                </a:solidFill>
                <a:latin typeface="Arial"/>
                <a:cs typeface="Arial"/>
              </a:rPr>
              <a:t>12,477</a:t>
            </a:r>
            <a:endParaRPr sz="1400">
              <a:latin typeface="Arial"/>
              <a:cs typeface="Arial"/>
            </a:endParaRPr>
          </a:p>
          <a:p>
            <a:pPr algn="ctr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国际学生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497692" y="2356924"/>
            <a:ext cx="6988809" cy="30480"/>
          </a:xfrm>
          <a:custGeom>
            <a:avLst/>
            <a:gdLst/>
            <a:ahLst/>
            <a:cxnLst/>
            <a:rect l="l" t="t" r="r" b="b"/>
            <a:pathLst>
              <a:path w="6988809" h="30480">
                <a:moveTo>
                  <a:pt x="0" y="0"/>
                </a:moveTo>
                <a:lnTo>
                  <a:pt x="6988729" y="30210"/>
                </a:lnTo>
              </a:path>
            </a:pathLst>
          </a:custGeom>
          <a:ln w="28575">
            <a:solidFill>
              <a:srgbClr val="0054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9314897" y="2985515"/>
            <a:ext cx="537845" cy="440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1630"/>
              </a:lnSpc>
              <a:spcBef>
                <a:spcPts val="100"/>
              </a:spcBef>
            </a:pPr>
            <a:r>
              <a:rPr sz="1400" b="1" spc="-5" dirty="0">
                <a:solidFill>
                  <a:srgbClr val="8EBAE5"/>
                </a:solidFill>
                <a:latin typeface="Arial"/>
                <a:cs typeface="Arial"/>
              </a:rPr>
              <a:t>10,</a:t>
            </a:r>
            <a:r>
              <a:rPr sz="1400" b="1" spc="-85" dirty="0">
                <a:solidFill>
                  <a:srgbClr val="8EBAE5"/>
                </a:solidFill>
                <a:latin typeface="Arial"/>
                <a:cs typeface="Arial"/>
              </a:rPr>
              <a:t>111</a:t>
            </a:r>
            <a:endParaRPr sz="1400">
              <a:latin typeface="Arial"/>
              <a:cs typeface="Arial"/>
            </a:endParaRPr>
          </a:p>
          <a:p>
            <a:pPr marL="9525" algn="ctr">
              <a:lnSpc>
                <a:spcPts val="1630"/>
              </a:lnSpc>
            </a:pPr>
            <a:r>
              <a:rPr sz="1400" dirty="0">
                <a:latin typeface="微软雅黑"/>
                <a:cs typeface="微软雅黑"/>
              </a:rPr>
              <a:t>新生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555505" y="5146547"/>
            <a:ext cx="558800" cy="443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solidFill>
                  <a:srgbClr val="8EBAE5"/>
                </a:solidFill>
                <a:latin typeface="Arial"/>
                <a:cs typeface="Arial"/>
              </a:rPr>
              <a:t>260</a:t>
            </a:r>
            <a:endParaRPr sz="1400">
              <a:latin typeface="Arial"/>
              <a:cs typeface="Arial"/>
            </a:endParaRPr>
          </a:p>
          <a:p>
            <a:pPr algn="ctr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研究所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558572" y="2988564"/>
            <a:ext cx="558800" cy="443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785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solidFill>
                  <a:srgbClr val="8EBAE5"/>
                </a:solidFill>
                <a:latin typeface="Arial"/>
                <a:cs typeface="Arial"/>
              </a:rPr>
              <a:t>6,291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毕业生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852033" y="1911139"/>
            <a:ext cx="921780" cy="92178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075399" y="4063426"/>
            <a:ext cx="921780" cy="92178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080069" y="1911139"/>
            <a:ext cx="921779" cy="92178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5872812" y="5103876"/>
            <a:ext cx="381000" cy="443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1645"/>
              </a:lnSpc>
              <a:spcBef>
                <a:spcPts val="100"/>
              </a:spcBef>
            </a:pPr>
            <a:r>
              <a:rPr sz="1400" b="1" dirty="0">
                <a:solidFill>
                  <a:srgbClr val="8EBAE5"/>
                </a:solidFill>
                <a:latin typeface="Arial"/>
                <a:cs typeface="Arial"/>
              </a:rPr>
              <a:t>9</a:t>
            </a:r>
            <a:endParaRPr sz="1400">
              <a:latin typeface="Arial"/>
              <a:cs typeface="Arial"/>
            </a:endParaRPr>
          </a:p>
          <a:p>
            <a:pPr algn="ctr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学院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9128972" y="1911139"/>
            <a:ext cx="921780" cy="92178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9131280" y="5137403"/>
            <a:ext cx="914400" cy="6597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solidFill>
                  <a:srgbClr val="8EBAE5"/>
                </a:solidFill>
                <a:latin typeface="Arial"/>
                <a:cs typeface="Arial"/>
              </a:rPr>
              <a:t>10.49</a:t>
            </a:r>
            <a:endParaRPr sz="1400">
              <a:latin typeface="Arial"/>
              <a:cs typeface="Arial"/>
            </a:endParaRPr>
          </a:p>
          <a:p>
            <a:pPr algn="ctr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总预算</a:t>
            </a:r>
            <a:endParaRPr sz="14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25"/>
              </a:spcBef>
            </a:pPr>
            <a:r>
              <a:rPr sz="1400" dirty="0">
                <a:latin typeface="微软雅黑"/>
                <a:cs typeface="微软雅黑"/>
              </a:rPr>
              <a:t>（亿欧元）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621032" y="4068875"/>
            <a:ext cx="921780" cy="921781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9127591" y="4068875"/>
            <a:ext cx="921780" cy="921781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4122417" y="5152644"/>
            <a:ext cx="381000" cy="443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545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solidFill>
                  <a:srgbClr val="8EBAE5"/>
                </a:solidFill>
                <a:latin typeface="Arial"/>
                <a:cs typeface="Arial"/>
              </a:rPr>
              <a:t>553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教授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5621036" y="1911139"/>
            <a:ext cx="921780" cy="921781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5891427" y="2976371"/>
            <a:ext cx="381000" cy="443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545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solidFill>
                  <a:srgbClr val="8EBAE5"/>
                </a:solidFill>
                <a:latin typeface="Arial"/>
                <a:cs typeface="Arial"/>
              </a:rPr>
              <a:t>138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国家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7362214" y="1911139"/>
            <a:ext cx="921782" cy="921781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7374015" y="4063425"/>
            <a:ext cx="921781" cy="92178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848215" y="4056219"/>
            <a:ext cx="921782" cy="921782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5</a:t>
            </a:fld>
            <a:endParaRPr dirty="0"/>
          </a:p>
        </p:txBody>
      </p:sp>
      <p:sp>
        <p:nvSpPr>
          <p:cNvPr id="27" name="object 2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691388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>
                <a:latin typeface="Arial"/>
                <a:cs typeface="Arial"/>
              </a:rPr>
              <a:t>2</a:t>
            </a:r>
            <a:r>
              <a:rPr spc="-5" dirty="0" smtClean="0">
                <a:latin typeface="Arial"/>
                <a:cs typeface="Arial"/>
              </a:rPr>
              <a:t>.</a:t>
            </a:r>
            <a:r>
              <a:rPr spc="-45" dirty="0" smtClean="0">
                <a:latin typeface="Arial"/>
                <a:cs typeface="Arial"/>
              </a:rPr>
              <a:t> </a:t>
            </a:r>
            <a:r>
              <a:rPr dirty="0"/>
              <a:t>欧洲研究公共管理硕士</a:t>
            </a:r>
            <a:r>
              <a:rPr spc="-55" dirty="0"/>
              <a:t>（MPA</a:t>
            </a:r>
            <a:r>
              <a:rPr spc="-45" dirty="0"/>
              <a:t> </a:t>
            </a:r>
            <a:r>
              <a:rPr spc="-5" dirty="0"/>
              <a:t>ES）</a:t>
            </a:r>
          </a:p>
        </p:txBody>
      </p:sp>
      <p:sp>
        <p:nvSpPr>
          <p:cNvPr id="3" name="object 3"/>
          <p:cNvSpPr/>
          <p:nvPr/>
        </p:nvSpPr>
        <p:spPr>
          <a:xfrm>
            <a:off x="841440" y="3807654"/>
            <a:ext cx="11026775" cy="1984375"/>
          </a:xfrm>
          <a:custGeom>
            <a:avLst/>
            <a:gdLst/>
            <a:ahLst/>
            <a:cxnLst/>
            <a:rect l="l" t="t" r="r" b="b"/>
            <a:pathLst>
              <a:path w="11026775" h="1984375">
                <a:moveTo>
                  <a:pt x="0" y="0"/>
                </a:moveTo>
                <a:lnTo>
                  <a:pt x="11026560" y="0"/>
                </a:lnTo>
                <a:lnTo>
                  <a:pt x="11026560" y="1983812"/>
                </a:lnTo>
                <a:lnTo>
                  <a:pt x="0" y="1983812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41440" y="3756405"/>
            <a:ext cx="11026775" cy="1978660"/>
          </a:xfrm>
          <a:prstGeom prst="rect">
            <a:avLst/>
          </a:prstGeom>
        </p:spPr>
        <p:txBody>
          <a:bodyPr vert="horz" wrap="square" lIns="0" tIns="186690" rIns="0" bIns="0" rtlCol="0">
            <a:spAutoFit/>
          </a:bodyPr>
          <a:lstStyle/>
          <a:p>
            <a:pPr marL="370205">
              <a:lnSpc>
                <a:spcPct val="100000"/>
              </a:lnSpc>
              <a:spcBef>
                <a:spcPts val="1470"/>
              </a:spcBef>
            </a:pPr>
            <a:r>
              <a:rPr sz="2000" b="1" dirty="0">
                <a:latin typeface="微软雅黑"/>
                <a:cs typeface="微软雅黑"/>
              </a:rPr>
              <a:t>公共管理硕士</a:t>
            </a:r>
            <a:endParaRPr sz="2000">
              <a:latin typeface="微软雅黑"/>
              <a:cs typeface="微软雅黑"/>
            </a:endParaRPr>
          </a:p>
          <a:p>
            <a:pPr marL="377190" indent="-285750">
              <a:lnSpc>
                <a:spcPct val="100000"/>
              </a:lnSpc>
              <a:spcBef>
                <a:spcPts val="1095"/>
              </a:spcBef>
              <a:buFont typeface="Arial"/>
              <a:buChar char="•"/>
              <a:tabLst>
                <a:tab pos="376555" algn="l"/>
                <a:tab pos="377190" algn="l"/>
              </a:tabLst>
            </a:pPr>
            <a:r>
              <a:rPr sz="1600" dirty="0">
                <a:latin typeface="微软雅黑"/>
                <a:cs typeface="微软雅黑"/>
              </a:rPr>
              <a:t>跨学科专业：艺术人文学院，机械工程学院，商学院</a:t>
            </a:r>
            <a:endParaRPr sz="1600">
              <a:latin typeface="微软雅黑"/>
              <a:cs typeface="微软雅黑"/>
            </a:endParaRPr>
          </a:p>
          <a:p>
            <a:pPr marL="377190" indent="-285750">
              <a:lnSpc>
                <a:spcPct val="100000"/>
              </a:lnSpc>
              <a:spcBef>
                <a:spcPts val="890"/>
              </a:spcBef>
              <a:buFont typeface="Arial"/>
              <a:buChar char="•"/>
              <a:tabLst>
                <a:tab pos="376555" algn="l"/>
                <a:tab pos="377190" algn="l"/>
              </a:tabLst>
            </a:pPr>
            <a:r>
              <a:rPr sz="1600" dirty="0">
                <a:latin typeface="微软雅黑"/>
                <a:cs typeface="微软雅黑"/>
              </a:rPr>
              <a:t>重要课题：能源，交通，气候，数字化</a:t>
            </a:r>
            <a:endParaRPr sz="1600">
              <a:latin typeface="微软雅黑"/>
              <a:cs typeface="微软雅黑"/>
            </a:endParaRPr>
          </a:p>
          <a:p>
            <a:pPr marL="377190" indent="-285750">
              <a:lnSpc>
                <a:spcPct val="100000"/>
              </a:lnSpc>
              <a:spcBef>
                <a:spcPts val="960"/>
              </a:spcBef>
              <a:buFont typeface="Arial"/>
              <a:buChar char="•"/>
              <a:tabLst>
                <a:tab pos="376555" algn="l"/>
                <a:tab pos="377190" algn="l"/>
              </a:tabLst>
            </a:pPr>
            <a:r>
              <a:rPr sz="1600" spc="-5" dirty="0">
                <a:latin typeface="微软雅黑"/>
                <a:cs typeface="微软雅黑"/>
              </a:rPr>
              <a:t>2</a:t>
            </a:r>
            <a:r>
              <a:rPr sz="1600" dirty="0">
                <a:latin typeface="微软雅黑"/>
                <a:cs typeface="微软雅黑"/>
              </a:rPr>
              <a:t>个学习方向：能源与气候，数字化转型</a:t>
            </a:r>
            <a:endParaRPr sz="1600">
              <a:latin typeface="微软雅黑"/>
              <a:cs typeface="微软雅黑"/>
            </a:endParaRPr>
          </a:p>
          <a:p>
            <a:pPr marL="377190" indent="-285750">
              <a:lnSpc>
                <a:spcPct val="100000"/>
              </a:lnSpc>
              <a:spcBef>
                <a:spcPts val="980"/>
              </a:spcBef>
              <a:buFont typeface="Arial"/>
              <a:buChar char="•"/>
              <a:tabLst>
                <a:tab pos="376555" algn="l"/>
                <a:tab pos="377190" algn="l"/>
              </a:tabLst>
            </a:pPr>
            <a:r>
              <a:rPr sz="1600" dirty="0">
                <a:latin typeface="微软雅黑"/>
                <a:cs typeface="微软雅黑"/>
              </a:rPr>
              <a:t>结合政治与技术视角应对当前挑战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82689" y="1052211"/>
            <a:ext cx="11485309" cy="233295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82689" y="3611736"/>
            <a:ext cx="705599" cy="7055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6</a:t>
            </a:fld>
            <a:endParaRPr dirty="0"/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22413" y="1956306"/>
            <a:ext cx="1211580" cy="631190"/>
          </a:xfrm>
          <a:custGeom>
            <a:avLst/>
            <a:gdLst/>
            <a:ahLst/>
            <a:cxnLst/>
            <a:rect l="l" t="t" r="r" b="b"/>
            <a:pathLst>
              <a:path w="1211580" h="631189">
                <a:moveTo>
                  <a:pt x="0" y="630742"/>
                </a:moveTo>
                <a:lnTo>
                  <a:pt x="1211506" y="630742"/>
                </a:lnTo>
                <a:lnTo>
                  <a:pt x="1211506" y="0"/>
                </a:lnTo>
                <a:lnTo>
                  <a:pt x="0" y="0"/>
                </a:lnTo>
                <a:lnTo>
                  <a:pt x="0" y="630742"/>
                </a:lnTo>
                <a:close/>
              </a:path>
            </a:pathLst>
          </a:custGeom>
          <a:solidFill>
            <a:srgbClr val="A0C4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633919" y="1956306"/>
            <a:ext cx="1181100" cy="631190"/>
          </a:xfrm>
          <a:custGeom>
            <a:avLst/>
            <a:gdLst/>
            <a:ahLst/>
            <a:cxnLst/>
            <a:rect l="l" t="t" r="r" b="b"/>
            <a:pathLst>
              <a:path w="1181100" h="631189">
                <a:moveTo>
                  <a:pt x="0" y="630742"/>
                </a:moveTo>
                <a:lnTo>
                  <a:pt x="1180752" y="630742"/>
                </a:lnTo>
                <a:lnTo>
                  <a:pt x="1180752" y="0"/>
                </a:lnTo>
                <a:lnTo>
                  <a:pt x="0" y="0"/>
                </a:lnTo>
                <a:lnTo>
                  <a:pt x="0" y="630742"/>
                </a:lnTo>
                <a:close/>
              </a:path>
            </a:pathLst>
          </a:custGeom>
          <a:solidFill>
            <a:srgbClr val="A0C4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814671" y="1956306"/>
            <a:ext cx="1293495" cy="631190"/>
          </a:xfrm>
          <a:custGeom>
            <a:avLst/>
            <a:gdLst/>
            <a:ahLst/>
            <a:cxnLst/>
            <a:rect l="l" t="t" r="r" b="b"/>
            <a:pathLst>
              <a:path w="1293495" h="631189">
                <a:moveTo>
                  <a:pt x="0" y="630742"/>
                </a:moveTo>
                <a:lnTo>
                  <a:pt x="1293332" y="630742"/>
                </a:lnTo>
                <a:lnTo>
                  <a:pt x="1293332" y="0"/>
                </a:lnTo>
                <a:lnTo>
                  <a:pt x="0" y="0"/>
                </a:lnTo>
                <a:lnTo>
                  <a:pt x="0" y="630742"/>
                </a:lnTo>
                <a:close/>
              </a:path>
            </a:pathLst>
          </a:custGeom>
          <a:solidFill>
            <a:srgbClr val="A0C4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108005" y="1956306"/>
            <a:ext cx="1293495" cy="631190"/>
          </a:xfrm>
          <a:custGeom>
            <a:avLst/>
            <a:gdLst/>
            <a:ahLst/>
            <a:cxnLst/>
            <a:rect l="l" t="t" r="r" b="b"/>
            <a:pathLst>
              <a:path w="1293495" h="631189">
                <a:moveTo>
                  <a:pt x="0" y="630742"/>
                </a:moveTo>
                <a:lnTo>
                  <a:pt x="1293332" y="630742"/>
                </a:lnTo>
                <a:lnTo>
                  <a:pt x="1293332" y="0"/>
                </a:lnTo>
                <a:lnTo>
                  <a:pt x="0" y="0"/>
                </a:lnTo>
                <a:lnTo>
                  <a:pt x="0" y="630742"/>
                </a:lnTo>
                <a:close/>
              </a:path>
            </a:pathLst>
          </a:custGeom>
          <a:solidFill>
            <a:srgbClr val="A0C4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401337" y="1956306"/>
            <a:ext cx="1397635" cy="631190"/>
          </a:xfrm>
          <a:custGeom>
            <a:avLst/>
            <a:gdLst/>
            <a:ahLst/>
            <a:cxnLst/>
            <a:rect l="l" t="t" r="r" b="b"/>
            <a:pathLst>
              <a:path w="1397634" h="631189">
                <a:moveTo>
                  <a:pt x="0" y="630742"/>
                </a:moveTo>
                <a:lnTo>
                  <a:pt x="1397557" y="630742"/>
                </a:lnTo>
                <a:lnTo>
                  <a:pt x="1397557" y="0"/>
                </a:lnTo>
                <a:lnTo>
                  <a:pt x="0" y="0"/>
                </a:lnTo>
                <a:lnTo>
                  <a:pt x="0" y="630742"/>
                </a:lnTo>
                <a:close/>
              </a:path>
            </a:pathLst>
          </a:custGeom>
          <a:solidFill>
            <a:srgbClr val="A0C4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798894" y="1956306"/>
            <a:ext cx="1189355" cy="631190"/>
          </a:xfrm>
          <a:custGeom>
            <a:avLst/>
            <a:gdLst/>
            <a:ahLst/>
            <a:cxnLst/>
            <a:rect l="l" t="t" r="r" b="b"/>
            <a:pathLst>
              <a:path w="1189354" h="631189">
                <a:moveTo>
                  <a:pt x="0" y="630742"/>
                </a:moveTo>
                <a:lnTo>
                  <a:pt x="1189107" y="630742"/>
                </a:lnTo>
                <a:lnTo>
                  <a:pt x="1189107" y="0"/>
                </a:lnTo>
                <a:lnTo>
                  <a:pt x="0" y="0"/>
                </a:lnTo>
                <a:lnTo>
                  <a:pt x="0" y="630742"/>
                </a:lnTo>
                <a:close/>
              </a:path>
            </a:pathLst>
          </a:custGeom>
          <a:solidFill>
            <a:srgbClr val="A0C4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988003" y="1956306"/>
            <a:ext cx="1293495" cy="631190"/>
          </a:xfrm>
          <a:custGeom>
            <a:avLst/>
            <a:gdLst/>
            <a:ahLst/>
            <a:cxnLst/>
            <a:rect l="l" t="t" r="r" b="b"/>
            <a:pathLst>
              <a:path w="1293495" h="631189">
                <a:moveTo>
                  <a:pt x="0" y="630742"/>
                </a:moveTo>
                <a:lnTo>
                  <a:pt x="1293332" y="630742"/>
                </a:lnTo>
                <a:lnTo>
                  <a:pt x="1293332" y="0"/>
                </a:lnTo>
                <a:lnTo>
                  <a:pt x="0" y="0"/>
                </a:lnTo>
                <a:lnTo>
                  <a:pt x="0" y="630742"/>
                </a:lnTo>
                <a:close/>
              </a:path>
            </a:pathLst>
          </a:custGeom>
          <a:solidFill>
            <a:srgbClr val="00549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281335" y="1956306"/>
            <a:ext cx="1319530" cy="631190"/>
          </a:xfrm>
          <a:custGeom>
            <a:avLst/>
            <a:gdLst/>
            <a:ahLst/>
            <a:cxnLst/>
            <a:rect l="l" t="t" r="r" b="b"/>
            <a:pathLst>
              <a:path w="1319529" h="631189">
                <a:moveTo>
                  <a:pt x="0" y="630742"/>
                </a:moveTo>
                <a:lnTo>
                  <a:pt x="1319324" y="630742"/>
                </a:lnTo>
                <a:lnTo>
                  <a:pt x="1319324" y="0"/>
                </a:lnTo>
                <a:lnTo>
                  <a:pt x="0" y="0"/>
                </a:lnTo>
                <a:lnTo>
                  <a:pt x="0" y="630742"/>
                </a:lnTo>
                <a:close/>
              </a:path>
            </a:pathLst>
          </a:custGeom>
          <a:solidFill>
            <a:srgbClr val="96C1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0600659" y="1956306"/>
            <a:ext cx="1267460" cy="631190"/>
          </a:xfrm>
          <a:custGeom>
            <a:avLst/>
            <a:gdLst/>
            <a:ahLst/>
            <a:cxnLst/>
            <a:rect l="l" t="t" r="r" b="b"/>
            <a:pathLst>
              <a:path w="1267459" h="631189">
                <a:moveTo>
                  <a:pt x="0" y="630742"/>
                </a:moveTo>
                <a:lnTo>
                  <a:pt x="1267342" y="630742"/>
                </a:lnTo>
                <a:lnTo>
                  <a:pt x="1267342" y="0"/>
                </a:lnTo>
                <a:lnTo>
                  <a:pt x="0" y="0"/>
                </a:lnTo>
                <a:lnTo>
                  <a:pt x="0" y="630742"/>
                </a:lnTo>
                <a:close/>
              </a:path>
            </a:pathLst>
          </a:custGeom>
          <a:solidFill>
            <a:srgbClr val="96C1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22413" y="2587049"/>
            <a:ext cx="1211580" cy="998855"/>
          </a:xfrm>
          <a:custGeom>
            <a:avLst/>
            <a:gdLst/>
            <a:ahLst/>
            <a:cxnLst/>
            <a:rect l="l" t="t" r="r" b="b"/>
            <a:pathLst>
              <a:path w="1211580" h="998854">
                <a:moveTo>
                  <a:pt x="0" y="998675"/>
                </a:moveTo>
                <a:lnTo>
                  <a:pt x="1211506" y="998675"/>
                </a:lnTo>
                <a:lnTo>
                  <a:pt x="1211506" y="0"/>
                </a:lnTo>
                <a:lnTo>
                  <a:pt x="0" y="0"/>
                </a:lnTo>
                <a:lnTo>
                  <a:pt x="0" y="998675"/>
                </a:lnTo>
                <a:close/>
              </a:path>
            </a:pathLst>
          </a:custGeom>
          <a:solidFill>
            <a:srgbClr val="A0C4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633919" y="2587049"/>
            <a:ext cx="1181100" cy="998855"/>
          </a:xfrm>
          <a:custGeom>
            <a:avLst/>
            <a:gdLst/>
            <a:ahLst/>
            <a:cxnLst/>
            <a:rect l="l" t="t" r="r" b="b"/>
            <a:pathLst>
              <a:path w="1181100" h="998854">
                <a:moveTo>
                  <a:pt x="0" y="998675"/>
                </a:moveTo>
                <a:lnTo>
                  <a:pt x="1180752" y="998675"/>
                </a:lnTo>
                <a:lnTo>
                  <a:pt x="1180752" y="0"/>
                </a:lnTo>
                <a:lnTo>
                  <a:pt x="0" y="0"/>
                </a:lnTo>
                <a:lnTo>
                  <a:pt x="0" y="998675"/>
                </a:lnTo>
                <a:close/>
              </a:path>
            </a:pathLst>
          </a:custGeom>
          <a:solidFill>
            <a:srgbClr val="A0C4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814671" y="2587049"/>
            <a:ext cx="1293495" cy="998855"/>
          </a:xfrm>
          <a:custGeom>
            <a:avLst/>
            <a:gdLst/>
            <a:ahLst/>
            <a:cxnLst/>
            <a:rect l="l" t="t" r="r" b="b"/>
            <a:pathLst>
              <a:path w="1293495" h="998854">
                <a:moveTo>
                  <a:pt x="0" y="998675"/>
                </a:moveTo>
                <a:lnTo>
                  <a:pt x="1293332" y="998675"/>
                </a:lnTo>
                <a:lnTo>
                  <a:pt x="1293332" y="0"/>
                </a:lnTo>
                <a:lnTo>
                  <a:pt x="0" y="0"/>
                </a:lnTo>
                <a:lnTo>
                  <a:pt x="0" y="998675"/>
                </a:lnTo>
                <a:close/>
              </a:path>
            </a:pathLst>
          </a:custGeom>
          <a:solidFill>
            <a:srgbClr val="A0C4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108005" y="2587049"/>
            <a:ext cx="1293495" cy="998855"/>
          </a:xfrm>
          <a:custGeom>
            <a:avLst/>
            <a:gdLst/>
            <a:ahLst/>
            <a:cxnLst/>
            <a:rect l="l" t="t" r="r" b="b"/>
            <a:pathLst>
              <a:path w="1293495" h="998854">
                <a:moveTo>
                  <a:pt x="0" y="998675"/>
                </a:moveTo>
                <a:lnTo>
                  <a:pt x="1293332" y="998675"/>
                </a:lnTo>
                <a:lnTo>
                  <a:pt x="1293332" y="0"/>
                </a:lnTo>
                <a:lnTo>
                  <a:pt x="0" y="0"/>
                </a:lnTo>
                <a:lnTo>
                  <a:pt x="0" y="998675"/>
                </a:lnTo>
                <a:close/>
              </a:path>
            </a:pathLst>
          </a:custGeom>
          <a:solidFill>
            <a:srgbClr val="A0C4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401337" y="2587049"/>
            <a:ext cx="1397635" cy="998855"/>
          </a:xfrm>
          <a:custGeom>
            <a:avLst/>
            <a:gdLst/>
            <a:ahLst/>
            <a:cxnLst/>
            <a:rect l="l" t="t" r="r" b="b"/>
            <a:pathLst>
              <a:path w="1397634" h="998854">
                <a:moveTo>
                  <a:pt x="0" y="998675"/>
                </a:moveTo>
                <a:lnTo>
                  <a:pt x="1397557" y="998675"/>
                </a:lnTo>
                <a:lnTo>
                  <a:pt x="1397557" y="0"/>
                </a:lnTo>
                <a:lnTo>
                  <a:pt x="0" y="0"/>
                </a:lnTo>
                <a:lnTo>
                  <a:pt x="0" y="998675"/>
                </a:lnTo>
                <a:close/>
              </a:path>
            </a:pathLst>
          </a:custGeom>
          <a:solidFill>
            <a:srgbClr val="A0C4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798894" y="2587049"/>
            <a:ext cx="1189355" cy="998855"/>
          </a:xfrm>
          <a:custGeom>
            <a:avLst/>
            <a:gdLst/>
            <a:ahLst/>
            <a:cxnLst/>
            <a:rect l="l" t="t" r="r" b="b"/>
            <a:pathLst>
              <a:path w="1189354" h="998854">
                <a:moveTo>
                  <a:pt x="0" y="998675"/>
                </a:moveTo>
                <a:lnTo>
                  <a:pt x="1189107" y="998675"/>
                </a:lnTo>
                <a:lnTo>
                  <a:pt x="1189107" y="0"/>
                </a:lnTo>
                <a:lnTo>
                  <a:pt x="0" y="0"/>
                </a:lnTo>
                <a:lnTo>
                  <a:pt x="0" y="998675"/>
                </a:lnTo>
                <a:close/>
              </a:path>
            </a:pathLst>
          </a:custGeom>
          <a:solidFill>
            <a:srgbClr val="A0C4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988003" y="2587049"/>
            <a:ext cx="1293495" cy="998855"/>
          </a:xfrm>
          <a:custGeom>
            <a:avLst/>
            <a:gdLst/>
            <a:ahLst/>
            <a:cxnLst/>
            <a:rect l="l" t="t" r="r" b="b"/>
            <a:pathLst>
              <a:path w="1293495" h="998854">
                <a:moveTo>
                  <a:pt x="0" y="998675"/>
                </a:moveTo>
                <a:lnTo>
                  <a:pt x="1293332" y="998675"/>
                </a:lnTo>
                <a:lnTo>
                  <a:pt x="1293332" y="0"/>
                </a:lnTo>
                <a:lnTo>
                  <a:pt x="0" y="0"/>
                </a:lnTo>
                <a:lnTo>
                  <a:pt x="0" y="998675"/>
                </a:lnTo>
                <a:close/>
              </a:path>
            </a:pathLst>
          </a:custGeom>
          <a:solidFill>
            <a:srgbClr val="00549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9281335" y="2587049"/>
            <a:ext cx="1319530" cy="998855"/>
          </a:xfrm>
          <a:custGeom>
            <a:avLst/>
            <a:gdLst/>
            <a:ahLst/>
            <a:cxnLst/>
            <a:rect l="l" t="t" r="r" b="b"/>
            <a:pathLst>
              <a:path w="1319529" h="998854">
                <a:moveTo>
                  <a:pt x="0" y="998675"/>
                </a:moveTo>
                <a:lnTo>
                  <a:pt x="1319324" y="998675"/>
                </a:lnTo>
                <a:lnTo>
                  <a:pt x="1319324" y="0"/>
                </a:lnTo>
                <a:lnTo>
                  <a:pt x="0" y="0"/>
                </a:lnTo>
                <a:lnTo>
                  <a:pt x="0" y="998675"/>
                </a:lnTo>
                <a:close/>
              </a:path>
            </a:pathLst>
          </a:custGeom>
          <a:solidFill>
            <a:srgbClr val="96C1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0600659" y="2587049"/>
            <a:ext cx="1267460" cy="998855"/>
          </a:xfrm>
          <a:custGeom>
            <a:avLst/>
            <a:gdLst/>
            <a:ahLst/>
            <a:cxnLst/>
            <a:rect l="l" t="t" r="r" b="b"/>
            <a:pathLst>
              <a:path w="1267459" h="998854">
                <a:moveTo>
                  <a:pt x="0" y="998675"/>
                </a:moveTo>
                <a:lnTo>
                  <a:pt x="1267342" y="998675"/>
                </a:lnTo>
                <a:lnTo>
                  <a:pt x="1267342" y="0"/>
                </a:lnTo>
                <a:lnTo>
                  <a:pt x="0" y="0"/>
                </a:lnTo>
                <a:lnTo>
                  <a:pt x="0" y="998675"/>
                </a:lnTo>
                <a:close/>
              </a:path>
            </a:pathLst>
          </a:custGeom>
          <a:solidFill>
            <a:srgbClr val="96C1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22413" y="3585725"/>
            <a:ext cx="1211580" cy="998855"/>
          </a:xfrm>
          <a:custGeom>
            <a:avLst/>
            <a:gdLst/>
            <a:ahLst/>
            <a:cxnLst/>
            <a:rect l="l" t="t" r="r" b="b"/>
            <a:pathLst>
              <a:path w="1211580" h="998854">
                <a:moveTo>
                  <a:pt x="0" y="998675"/>
                </a:moveTo>
                <a:lnTo>
                  <a:pt x="1211506" y="998675"/>
                </a:lnTo>
                <a:lnTo>
                  <a:pt x="1211506" y="0"/>
                </a:lnTo>
                <a:lnTo>
                  <a:pt x="0" y="0"/>
                </a:lnTo>
                <a:lnTo>
                  <a:pt x="0" y="998675"/>
                </a:lnTo>
                <a:close/>
              </a:path>
            </a:pathLst>
          </a:custGeom>
          <a:solidFill>
            <a:srgbClr val="E8F1F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401337" y="3585725"/>
            <a:ext cx="1397635" cy="998855"/>
          </a:xfrm>
          <a:custGeom>
            <a:avLst/>
            <a:gdLst/>
            <a:ahLst/>
            <a:cxnLst/>
            <a:rect l="l" t="t" r="r" b="b"/>
            <a:pathLst>
              <a:path w="1397634" h="998854">
                <a:moveTo>
                  <a:pt x="0" y="998675"/>
                </a:moveTo>
                <a:lnTo>
                  <a:pt x="1397557" y="998675"/>
                </a:lnTo>
                <a:lnTo>
                  <a:pt x="1397557" y="0"/>
                </a:lnTo>
                <a:lnTo>
                  <a:pt x="0" y="0"/>
                </a:lnTo>
                <a:lnTo>
                  <a:pt x="0" y="998675"/>
                </a:lnTo>
                <a:close/>
              </a:path>
            </a:pathLst>
          </a:custGeom>
          <a:solidFill>
            <a:srgbClr val="E8F1F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633920" y="1946782"/>
            <a:ext cx="0" cy="2637790"/>
          </a:xfrm>
          <a:custGeom>
            <a:avLst/>
            <a:gdLst/>
            <a:ahLst/>
            <a:cxnLst/>
            <a:rect l="l" t="t" r="r" b="b"/>
            <a:pathLst>
              <a:path h="2637790">
                <a:moveTo>
                  <a:pt x="0" y="0"/>
                </a:moveTo>
                <a:lnTo>
                  <a:pt x="0" y="263762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2814671" y="1946782"/>
            <a:ext cx="0" cy="2637790"/>
          </a:xfrm>
          <a:custGeom>
            <a:avLst/>
            <a:gdLst/>
            <a:ahLst/>
            <a:cxnLst/>
            <a:rect l="l" t="t" r="r" b="b"/>
            <a:pathLst>
              <a:path h="2637790">
                <a:moveTo>
                  <a:pt x="0" y="0"/>
                </a:moveTo>
                <a:lnTo>
                  <a:pt x="0" y="263762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108005" y="1946782"/>
            <a:ext cx="0" cy="2637790"/>
          </a:xfrm>
          <a:custGeom>
            <a:avLst/>
            <a:gdLst/>
            <a:ahLst/>
            <a:cxnLst/>
            <a:rect l="l" t="t" r="r" b="b"/>
            <a:pathLst>
              <a:path h="2637790">
                <a:moveTo>
                  <a:pt x="0" y="0"/>
                </a:moveTo>
                <a:lnTo>
                  <a:pt x="0" y="263762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401338" y="1946782"/>
            <a:ext cx="0" cy="4024629"/>
          </a:xfrm>
          <a:custGeom>
            <a:avLst/>
            <a:gdLst/>
            <a:ahLst/>
            <a:cxnLst/>
            <a:rect l="l" t="t" r="r" b="b"/>
            <a:pathLst>
              <a:path h="4024629">
                <a:moveTo>
                  <a:pt x="0" y="0"/>
                </a:moveTo>
                <a:lnTo>
                  <a:pt x="0" y="4024486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6798895" y="1946782"/>
            <a:ext cx="0" cy="4024629"/>
          </a:xfrm>
          <a:custGeom>
            <a:avLst/>
            <a:gdLst/>
            <a:ahLst/>
            <a:cxnLst/>
            <a:rect l="l" t="t" r="r" b="b"/>
            <a:pathLst>
              <a:path h="4024629">
                <a:moveTo>
                  <a:pt x="0" y="0"/>
                </a:moveTo>
                <a:lnTo>
                  <a:pt x="0" y="4024486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988003" y="1946782"/>
            <a:ext cx="0" cy="2637790"/>
          </a:xfrm>
          <a:custGeom>
            <a:avLst/>
            <a:gdLst/>
            <a:ahLst/>
            <a:cxnLst/>
            <a:rect l="l" t="t" r="r" b="b"/>
            <a:pathLst>
              <a:path h="2637790">
                <a:moveTo>
                  <a:pt x="0" y="0"/>
                </a:moveTo>
                <a:lnTo>
                  <a:pt x="0" y="263762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9281335" y="1946782"/>
            <a:ext cx="0" cy="2637790"/>
          </a:xfrm>
          <a:custGeom>
            <a:avLst/>
            <a:gdLst/>
            <a:ahLst/>
            <a:cxnLst/>
            <a:rect l="l" t="t" r="r" b="b"/>
            <a:pathLst>
              <a:path h="2637790">
                <a:moveTo>
                  <a:pt x="0" y="0"/>
                </a:moveTo>
                <a:lnTo>
                  <a:pt x="0" y="263762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0600659" y="1946782"/>
            <a:ext cx="0" cy="2637790"/>
          </a:xfrm>
          <a:custGeom>
            <a:avLst/>
            <a:gdLst/>
            <a:ahLst/>
            <a:cxnLst/>
            <a:rect l="l" t="t" r="r" b="b"/>
            <a:pathLst>
              <a:path h="2637790">
                <a:moveTo>
                  <a:pt x="0" y="0"/>
                </a:moveTo>
                <a:lnTo>
                  <a:pt x="0" y="263762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422413" y="1956307"/>
            <a:ext cx="11445875" cy="0"/>
          </a:xfrm>
          <a:custGeom>
            <a:avLst/>
            <a:gdLst/>
            <a:ahLst/>
            <a:cxnLst/>
            <a:rect l="l" t="t" r="r" b="b"/>
            <a:pathLst>
              <a:path w="11445875">
                <a:moveTo>
                  <a:pt x="0" y="0"/>
                </a:moveTo>
                <a:lnTo>
                  <a:pt x="11445589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22413" y="2587050"/>
            <a:ext cx="11445875" cy="0"/>
          </a:xfrm>
          <a:custGeom>
            <a:avLst/>
            <a:gdLst/>
            <a:ahLst/>
            <a:cxnLst/>
            <a:rect l="l" t="t" r="r" b="b"/>
            <a:pathLst>
              <a:path w="11445875">
                <a:moveTo>
                  <a:pt x="0" y="0"/>
                </a:moveTo>
                <a:lnTo>
                  <a:pt x="11445589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398163" y="3585726"/>
            <a:ext cx="1403985" cy="0"/>
          </a:xfrm>
          <a:custGeom>
            <a:avLst/>
            <a:gdLst/>
            <a:ahLst/>
            <a:cxnLst/>
            <a:rect l="l" t="t" r="r" b="b"/>
            <a:pathLst>
              <a:path w="1403984">
                <a:moveTo>
                  <a:pt x="0" y="0"/>
                </a:moveTo>
                <a:lnTo>
                  <a:pt x="1403907" y="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5398163" y="4584402"/>
            <a:ext cx="1403985" cy="0"/>
          </a:xfrm>
          <a:custGeom>
            <a:avLst/>
            <a:gdLst/>
            <a:ahLst/>
            <a:cxnLst/>
            <a:rect l="l" t="t" r="r" b="b"/>
            <a:pathLst>
              <a:path w="1403984">
                <a:moveTo>
                  <a:pt x="0" y="0"/>
                </a:moveTo>
                <a:lnTo>
                  <a:pt x="1403907" y="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5398163" y="5968093"/>
            <a:ext cx="1403985" cy="0"/>
          </a:xfrm>
          <a:custGeom>
            <a:avLst/>
            <a:gdLst/>
            <a:ahLst/>
            <a:cxnLst/>
            <a:rect l="l" t="t" r="r" b="b"/>
            <a:pathLst>
              <a:path w="1403984">
                <a:moveTo>
                  <a:pt x="0" y="0"/>
                </a:moveTo>
                <a:lnTo>
                  <a:pt x="1403907" y="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725747" y="2140203"/>
            <a:ext cx="60515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latin typeface="微软雅黑"/>
                <a:cs typeface="微软雅黑"/>
              </a:rPr>
              <a:t>学院</a:t>
            </a:r>
            <a:r>
              <a:rPr sz="1600" spc="-85" dirty="0">
                <a:latin typeface="微软雅黑"/>
                <a:cs typeface="微软雅黑"/>
              </a:rPr>
              <a:t> </a:t>
            </a:r>
            <a:r>
              <a:rPr sz="1600" dirty="0">
                <a:latin typeface="Arial"/>
                <a:cs typeface="Arial"/>
              </a:rPr>
              <a:t>1</a:t>
            </a:r>
            <a:endParaRPr sz="1600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1921877" y="2140203"/>
            <a:ext cx="60515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latin typeface="微软雅黑"/>
                <a:cs typeface="微软雅黑"/>
              </a:rPr>
              <a:t>学院</a:t>
            </a:r>
            <a:r>
              <a:rPr sz="1600" spc="-85" dirty="0">
                <a:latin typeface="微软雅黑"/>
                <a:cs typeface="微软雅黑"/>
              </a:rPr>
              <a:t> </a:t>
            </a:r>
            <a:r>
              <a:rPr sz="1600" dirty="0">
                <a:latin typeface="Arial"/>
                <a:cs typeface="Arial"/>
              </a:rPr>
              <a:t>2</a:t>
            </a:r>
            <a:endParaRPr sz="160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158919" y="2140203"/>
            <a:ext cx="60515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latin typeface="微软雅黑"/>
                <a:cs typeface="微软雅黑"/>
              </a:rPr>
              <a:t>学院</a:t>
            </a:r>
            <a:r>
              <a:rPr sz="1600" spc="-85" dirty="0">
                <a:latin typeface="微软雅黑"/>
                <a:cs typeface="微软雅黑"/>
              </a:rPr>
              <a:t> </a:t>
            </a:r>
            <a:r>
              <a:rPr sz="1600" dirty="0">
                <a:latin typeface="Arial"/>
                <a:cs typeface="Arial"/>
              </a:rPr>
              <a:t>3</a:t>
            </a:r>
            <a:endParaRPr sz="16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453840" y="2140203"/>
            <a:ext cx="60198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latin typeface="微软雅黑"/>
                <a:cs typeface="微软雅黑"/>
              </a:rPr>
              <a:t>学院</a:t>
            </a:r>
            <a:r>
              <a:rPr sz="1600" spc="-110" dirty="0">
                <a:latin typeface="微软雅黑"/>
                <a:cs typeface="微软雅黑"/>
              </a:rPr>
              <a:t> </a:t>
            </a:r>
            <a:r>
              <a:rPr sz="1600" dirty="0">
                <a:latin typeface="Arial"/>
                <a:cs typeface="Arial"/>
              </a:rPr>
              <a:t>4</a:t>
            </a:r>
            <a:endParaRPr sz="160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5799284" y="2140203"/>
            <a:ext cx="60198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latin typeface="微软雅黑"/>
                <a:cs typeface="微软雅黑"/>
              </a:rPr>
              <a:t>学院</a:t>
            </a:r>
            <a:r>
              <a:rPr sz="1600" spc="-110" dirty="0">
                <a:latin typeface="微软雅黑"/>
                <a:cs typeface="微软雅黑"/>
              </a:rPr>
              <a:t> </a:t>
            </a:r>
            <a:r>
              <a:rPr sz="1600" dirty="0">
                <a:latin typeface="Arial"/>
                <a:cs typeface="Arial"/>
              </a:rPr>
              <a:t>5</a:t>
            </a:r>
            <a:endParaRPr sz="160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092617" y="2140203"/>
            <a:ext cx="60198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latin typeface="微软雅黑"/>
                <a:cs typeface="微软雅黑"/>
              </a:rPr>
              <a:t>学院</a:t>
            </a:r>
            <a:r>
              <a:rPr sz="1600" spc="-110" dirty="0">
                <a:latin typeface="微软雅黑"/>
                <a:cs typeface="微软雅黑"/>
              </a:rPr>
              <a:t> </a:t>
            </a:r>
            <a:r>
              <a:rPr sz="1600" dirty="0">
                <a:latin typeface="Arial"/>
                <a:cs typeface="Arial"/>
              </a:rPr>
              <a:t>6</a:t>
            </a:r>
            <a:endParaRPr sz="160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8333837" y="2140203"/>
            <a:ext cx="60198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solidFill>
                  <a:srgbClr val="FFFFFF"/>
                </a:solidFill>
                <a:latin typeface="微软雅黑"/>
                <a:cs typeface="微软雅黑"/>
              </a:rPr>
              <a:t>学院</a:t>
            </a:r>
            <a:r>
              <a:rPr sz="1600" spc="-110" dirty="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7</a:t>
            </a:r>
            <a:endParaRPr sz="1600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9640165" y="2140203"/>
            <a:ext cx="60198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latin typeface="微软雅黑"/>
                <a:cs typeface="微软雅黑"/>
              </a:rPr>
              <a:t>学院</a:t>
            </a:r>
            <a:r>
              <a:rPr sz="1600" spc="-110" dirty="0">
                <a:latin typeface="微软雅黑"/>
                <a:cs typeface="微软雅黑"/>
              </a:rPr>
              <a:t> </a:t>
            </a:r>
            <a:r>
              <a:rPr sz="1600" dirty="0">
                <a:latin typeface="Arial"/>
                <a:cs typeface="Arial"/>
              </a:rPr>
              <a:t>8</a:t>
            </a:r>
            <a:endParaRPr sz="1600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0877142" y="2140203"/>
            <a:ext cx="71501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latin typeface="微软雅黑"/>
                <a:cs typeface="微软雅黑"/>
              </a:rPr>
              <a:t>学院</a:t>
            </a:r>
            <a:r>
              <a:rPr sz="1600" spc="-105" dirty="0">
                <a:latin typeface="微软雅黑"/>
                <a:cs typeface="微软雅黑"/>
              </a:rPr>
              <a:t> </a:t>
            </a:r>
            <a:r>
              <a:rPr sz="1600" spc="-5" dirty="0">
                <a:latin typeface="Arial"/>
                <a:cs typeface="Arial"/>
              </a:rPr>
              <a:t>10</a:t>
            </a:r>
            <a:endParaRPr sz="160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28897" y="2904744"/>
            <a:ext cx="958850" cy="358140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 indent="86360">
              <a:lnSpc>
                <a:spcPts val="1300"/>
              </a:lnSpc>
              <a:spcBef>
                <a:spcPts val="160"/>
              </a:spcBef>
            </a:pPr>
            <a:r>
              <a:rPr sz="1100" spc="-55" dirty="0">
                <a:latin typeface="微软雅黑"/>
                <a:cs typeface="微软雅黑"/>
              </a:rPr>
              <a:t>数学、计算机 科学、自然科学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078245" y="2983991"/>
            <a:ext cx="2921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5" dirty="0">
                <a:latin typeface="微软雅黑"/>
                <a:cs typeface="微软雅黑"/>
              </a:rPr>
              <a:t>建筑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3181937" y="2983991"/>
            <a:ext cx="5588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5" dirty="0">
                <a:latin typeface="微软雅黑"/>
                <a:cs typeface="微软雅黑"/>
              </a:rPr>
              <a:t>土木工程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4475271" y="2983991"/>
            <a:ext cx="5588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5" dirty="0">
                <a:latin typeface="微软雅黑"/>
                <a:cs typeface="微软雅黑"/>
              </a:rPr>
              <a:t>机械工程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5754041" y="2904744"/>
            <a:ext cx="692150" cy="358140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 indent="66675">
              <a:lnSpc>
                <a:spcPts val="1300"/>
              </a:lnSpc>
              <a:spcBef>
                <a:spcPts val="160"/>
              </a:spcBef>
            </a:pPr>
            <a:r>
              <a:rPr sz="1100" spc="-55" dirty="0">
                <a:latin typeface="微软雅黑"/>
                <a:cs typeface="微软雅黑"/>
              </a:rPr>
              <a:t>地球资源 与材料工程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047373" y="2904744"/>
            <a:ext cx="692150" cy="358140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 indent="66675">
              <a:lnSpc>
                <a:spcPts val="1300"/>
              </a:lnSpc>
              <a:spcBef>
                <a:spcPts val="160"/>
              </a:spcBef>
            </a:pPr>
            <a:r>
              <a:rPr sz="1100" spc="-55" dirty="0">
                <a:latin typeface="微软雅黑"/>
                <a:cs typeface="微软雅黑"/>
              </a:rPr>
              <a:t>电气工程 与信息技术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8355269" y="2983991"/>
            <a:ext cx="5588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5" dirty="0">
                <a:solidFill>
                  <a:srgbClr val="FFFFFF"/>
                </a:solidFill>
                <a:latin typeface="微软雅黑"/>
                <a:cs typeface="微软雅黑"/>
              </a:rPr>
              <a:t>艺术人文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9461572" y="2983991"/>
            <a:ext cx="95885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5" dirty="0">
                <a:latin typeface="微软雅黑"/>
                <a:cs typeface="微软雅黑"/>
              </a:rPr>
              <a:t>商业管理与经济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11088279" y="2983991"/>
            <a:ext cx="2921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5" dirty="0">
                <a:latin typeface="微软雅黑"/>
                <a:cs typeface="微软雅黑"/>
              </a:rPr>
              <a:t>医学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489893" y="3584448"/>
            <a:ext cx="692150" cy="991869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398145">
              <a:lnSpc>
                <a:spcPts val="1300"/>
              </a:lnSpc>
              <a:spcBef>
                <a:spcPts val="160"/>
              </a:spcBef>
            </a:pPr>
            <a:r>
              <a:rPr sz="1100" spc="-50" dirty="0">
                <a:latin typeface="微软雅黑"/>
                <a:cs typeface="微软雅黑"/>
              </a:rPr>
              <a:t>系</a:t>
            </a:r>
            <a:r>
              <a:rPr sz="1100" dirty="0">
                <a:latin typeface="微软雅黑"/>
                <a:cs typeface="微软雅黑"/>
              </a:rPr>
              <a:t>： </a:t>
            </a:r>
            <a:r>
              <a:rPr sz="1100" spc="-55" dirty="0">
                <a:latin typeface="微软雅黑"/>
                <a:cs typeface="微软雅黑"/>
              </a:rPr>
              <a:t>数学</a:t>
            </a:r>
            <a:endParaRPr sz="1100">
              <a:latin typeface="微软雅黑"/>
              <a:cs typeface="微软雅黑"/>
            </a:endParaRPr>
          </a:p>
          <a:p>
            <a:pPr marL="12700" marR="5080">
              <a:lnSpc>
                <a:spcPts val="1200"/>
              </a:lnSpc>
              <a:spcBef>
                <a:spcPts val="70"/>
              </a:spcBef>
            </a:pPr>
            <a:r>
              <a:rPr sz="1100" spc="-55" dirty="0">
                <a:latin typeface="微软雅黑"/>
                <a:cs typeface="微软雅黑"/>
              </a:rPr>
              <a:t>计算机科学 物理</a:t>
            </a:r>
            <a:endParaRPr sz="1100">
              <a:latin typeface="微软雅黑"/>
              <a:cs typeface="微软雅黑"/>
            </a:endParaRPr>
          </a:p>
          <a:p>
            <a:pPr marL="12700" marR="404495">
              <a:lnSpc>
                <a:spcPts val="1200"/>
              </a:lnSpc>
              <a:spcBef>
                <a:spcPts val="95"/>
              </a:spcBef>
            </a:pPr>
            <a:r>
              <a:rPr sz="1100" spc="-55" dirty="0">
                <a:latin typeface="微软雅黑"/>
                <a:cs typeface="微软雅黑"/>
              </a:rPr>
              <a:t>化学 生物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5468819" y="3742944"/>
            <a:ext cx="825500" cy="678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310"/>
              </a:lnSpc>
              <a:spcBef>
                <a:spcPts val="100"/>
              </a:spcBef>
            </a:pPr>
            <a:r>
              <a:rPr sz="1100" spc="-55" dirty="0">
                <a:latin typeface="微软雅黑"/>
                <a:cs typeface="微软雅黑"/>
              </a:rPr>
              <a:t>系</a:t>
            </a:r>
            <a:r>
              <a:rPr sz="1100" dirty="0">
                <a:latin typeface="微软雅黑"/>
                <a:cs typeface="微软雅黑"/>
              </a:rPr>
              <a:t>：</a:t>
            </a:r>
            <a:endParaRPr sz="1100">
              <a:latin typeface="微软雅黑"/>
              <a:cs typeface="微软雅黑"/>
            </a:endParaRPr>
          </a:p>
          <a:p>
            <a:pPr marL="12700" marR="5080">
              <a:lnSpc>
                <a:spcPts val="1320"/>
              </a:lnSpc>
              <a:spcBef>
                <a:spcPts val="30"/>
              </a:spcBef>
            </a:pPr>
            <a:r>
              <a:rPr sz="1100" spc="-55" dirty="0">
                <a:latin typeface="微软雅黑"/>
                <a:cs typeface="微软雅黑"/>
              </a:rPr>
              <a:t>矿产资源管理 冶金</a:t>
            </a:r>
            <a:endParaRPr sz="1100">
              <a:latin typeface="微软雅黑"/>
              <a:cs typeface="微软雅黑"/>
            </a:endParaRPr>
          </a:p>
          <a:p>
            <a:pPr marL="12700">
              <a:lnSpc>
                <a:spcPts val="1155"/>
              </a:lnSpc>
            </a:pPr>
            <a:r>
              <a:rPr sz="1100" spc="-55" dirty="0">
                <a:latin typeface="微软雅黑"/>
                <a:cs typeface="微软雅黑"/>
              </a:rPr>
              <a:t>地球科学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383999" y="1059949"/>
            <a:ext cx="2040685" cy="6517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7976151" y="1195641"/>
            <a:ext cx="1318260" cy="3404235"/>
          </a:xfrm>
          <a:custGeom>
            <a:avLst/>
            <a:gdLst/>
            <a:ahLst/>
            <a:cxnLst/>
            <a:rect l="l" t="t" r="r" b="b"/>
            <a:pathLst>
              <a:path w="1318259" h="3404235">
                <a:moveTo>
                  <a:pt x="0" y="0"/>
                </a:moveTo>
                <a:lnTo>
                  <a:pt x="1317974" y="0"/>
                </a:lnTo>
                <a:lnTo>
                  <a:pt x="1317974" y="3403653"/>
                </a:lnTo>
                <a:lnTo>
                  <a:pt x="0" y="3403653"/>
                </a:lnTo>
                <a:lnTo>
                  <a:pt x="0" y="0"/>
                </a:lnTo>
                <a:close/>
              </a:path>
            </a:pathLst>
          </a:custGeom>
          <a:ln w="19050">
            <a:solidFill>
              <a:srgbClr val="F6A8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 txBox="1">
            <a:spLocks noGrp="1"/>
          </p:cNvSpPr>
          <p:nvPr>
            <p:ph type="title"/>
          </p:nvPr>
        </p:nvSpPr>
        <p:spPr>
          <a:xfrm>
            <a:off x="371298" y="230124"/>
            <a:ext cx="4684521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>
                <a:latin typeface="Arial"/>
                <a:cs typeface="Arial"/>
              </a:rPr>
              <a:t>2</a:t>
            </a:r>
            <a:r>
              <a:rPr spc="-5" dirty="0" smtClean="0">
                <a:latin typeface="Arial"/>
                <a:cs typeface="Arial"/>
              </a:rPr>
              <a:t>.</a:t>
            </a:r>
            <a:r>
              <a:rPr spc="-95" dirty="0" smtClean="0">
                <a:latin typeface="Arial"/>
                <a:cs typeface="Arial"/>
              </a:rPr>
              <a:t> </a:t>
            </a:r>
            <a:r>
              <a:rPr lang="zh-CN" altLang="en-US" spc="-95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欧洲研究项目</a:t>
            </a:r>
            <a:r>
              <a:rPr lang="zh-CN" altLang="en-US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参与学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院</a:t>
            </a:r>
            <a:endParaRPr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4089839" y="1195641"/>
            <a:ext cx="1318260" cy="3404235"/>
          </a:xfrm>
          <a:custGeom>
            <a:avLst/>
            <a:gdLst/>
            <a:ahLst/>
            <a:cxnLst/>
            <a:rect l="l" t="t" r="r" b="b"/>
            <a:pathLst>
              <a:path w="1318260" h="3404235">
                <a:moveTo>
                  <a:pt x="0" y="0"/>
                </a:moveTo>
                <a:lnTo>
                  <a:pt x="1317974" y="0"/>
                </a:lnTo>
                <a:lnTo>
                  <a:pt x="1317974" y="3403653"/>
                </a:lnTo>
                <a:lnTo>
                  <a:pt x="0" y="3403653"/>
                </a:lnTo>
                <a:lnTo>
                  <a:pt x="0" y="0"/>
                </a:lnTo>
                <a:close/>
              </a:path>
            </a:pathLst>
          </a:custGeom>
          <a:ln w="19050">
            <a:solidFill>
              <a:srgbClr val="FFDE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9294125" y="1195641"/>
            <a:ext cx="1318260" cy="3404235"/>
          </a:xfrm>
          <a:custGeom>
            <a:avLst/>
            <a:gdLst/>
            <a:ahLst/>
            <a:cxnLst/>
            <a:rect l="l" t="t" r="r" b="b"/>
            <a:pathLst>
              <a:path w="1318259" h="3404235">
                <a:moveTo>
                  <a:pt x="0" y="0"/>
                </a:moveTo>
                <a:lnTo>
                  <a:pt x="1317974" y="0"/>
                </a:lnTo>
                <a:lnTo>
                  <a:pt x="1317974" y="3403653"/>
                </a:lnTo>
                <a:lnTo>
                  <a:pt x="0" y="3403653"/>
                </a:lnTo>
                <a:lnTo>
                  <a:pt x="0" y="0"/>
                </a:lnTo>
                <a:close/>
              </a:path>
            </a:pathLst>
          </a:custGeom>
          <a:ln w="19050">
            <a:solidFill>
              <a:srgbClr val="FFDE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7</a:t>
            </a:fld>
            <a:endParaRPr dirty="0"/>
          </a:p>
        </p:txBody>
      </p:sp>
      <p:sp>
        <p:nvSpPr>
          <p:cNvPr id="61" name="object 6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789558" y="1617044"/>
            <a:ext cx="4596833" cy="18384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789558" y="3488739"/>
            <a:ext cx="4597400" cy="1847214"/>
          </a:xfrm>
          <a:custGeom>
            <a:avLst/>
            <a:gdLst/>
            <a:ahLst/>
            <a:cxnLst/>
            <a:rect l="l" t="t" r="r" b="b"/>
            <a:pathLst>
              <a:path w="4597400" h="1847214">
                <a:moveTo>
                  <a:pt x="0" y="0"/>
                </a:moveTo>
                <a:lnTo>
                  <a:pt x="4596834" y="0"/>
                </a:lnTo>
                <a:lnTo>
                  <a:pt x="4596834" y="1846658"/>
                </a:lnTo>
                <a:lnTo>
                  <a:pt x="0" y="1846658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6789558" y="3482085"/>
            <a:ext cx="4597400" cy="1795780"/>
          </a:xfrm>
          <a:prstGeom prst="rect">
            <a:avLst/>
          </a:prstGeom>
        </p:spPr>
        <p:txBody>
          <a:bodyPr vert="horz" wrap="square" lIns="0" tIns="140970" rIns="0" bIns="0" rtlCol="0">
            <a:spAutoFit/>
          </a:bodyPr>
          <a:lstStyle/>
          <a:p>
            <a:pPr marL="370205">
              <a:lnSpc>
                <a:spcPct val="100000"/>
              </a:lnSpc>
              <a:spcBef>
                <a:spcPts val="1110"/>
              </a:spcBef>
            </a:pPr>
            <a:r>
              <a:rPr sz="2000" b="1" dirty="0">
                <a:latin typeface="微软雅黑"/>
                <a:cs typeface="微软雅黑"/>
              </a:rPr>
              <a:t>数字化转型</a:t>
            </a:r>
            <a:endParaRPr sz="2000">
              <a:latin typeface="微软雅黑"/>
              <a:cs typeface="微软雅黑"/>
            </a:endParaRPr>
          </a:p>
          <a:p>
            <a:pPr marL="360680">
              <a:lnSpc>
                <a:spcPct val="100000"/>
              </a:lnSpc>
              <a:spcBef>
                <a:spcPts val="805"/>
              </a:spcBef>
            </a:pPr>
            <a:r>
              <a:rPr sz="1600" dirty="0">
                <a:latin typeface="微软雅黑"/>
                <a:cs typeface="微软雅黑"/>
              </a:rPr>
              <a:t>理论知识与实用知识：</a:t>
            </a:r>
            <a:endParaRPr sz="1600">
              <a:latin typeface="微软雅黑"/>
              <a:cs typeface="微软雅黑"/>
            </a:endParaRPr>
          </a:p>
          <a:p>
            <a:pPr marL="631190" indent="-269875">
              <a:lnSpc>
                <a:spcPct val="100000"/>
              </a:lnSpc>
              <a:spcBef>
                <a:spcPts val="75"/>
              </a:spcBef>
              <a:buFont typeface="Arial"/>
              <a:buChar char="•"/>
              <a:tabLst>
                <a:tab pos="630555" algn="l"/>
                <a:tab pos="631190" algn="l"/>
              </a:tabLst>
            </a:pPr>
            <a:r>
              <a:rPr sz="1600" dirty="0">
                <a:latin typeface="微软雅黑"/>
                <a:cs typeface="微软雅黑"/>
              </a:rPr>
              <a:t>数字化转型的模式、策略与设计方法</a:t>
            </a:r>
            <a:endParaRPr sz="1600">
              <a:latin typeface="微软雅黑"/>
              <a:cs typeface="微软雅黑"/>
            </a:endParaRPr>
          </a:p>
          <a:p>
            <a:pPr marL="631190" indent="-269875">
              <a:lnSpc>
                <a:spcPct val="100000"/>
              </a:lnSpc>
              <a:spcBef>
                <a:spcPts val="70"/>
              </a:spcBef>
              <a:buFont typeface="Arial"/>
              <a:buChar char="•"/>
              <a:tabLst>
                <a:tab pos="630555" algn="l"/>
                <a:tab pos="631190" algn="l"/>
              </a:tabLst>
            </a:pPr>
            <a:r>
              <a:rPr sz="1600" dirty="0">
                <a:latin typeface="微软雅黑"/>
                <a:cs typeface="微软雅黑"/>
              </a:rPr>
              <a:t>公共部门的数字化管理</a:t>
            </a:r>
            <a:endParaRPr sz="1600">
              <a:latin typeface="微软雅黑"/>
              <a:cs typeface="微软雅黑"/>
            </a:endParaRPr>
          </a:p>
          <a:p>
            <a:pPr marL="631190" marR="97155" indent="-269875">
              <a:lnSpc>
                <a:spcPts val="1900"/>
              </a:lnSpc>
              <a:spcBef>
                <a:spcPts val="80"/>
              </a:spcBef>
              <a:buFont typeface="Arial"/>
              <a:buChar char="•"/>
              <a:tabLst>
                <a:tab pos="630555" algn="l"/>
                <a:tab pos="631190" algn="l"/>
              </a:tabLst>
            </a:pPr>
            <a:r>
              <a:rPr sz="1600" dirty="0">
                <a:latin typeface="微软雅黑"/>
                <a:cs typeface="微软雅黑"/>
              </a:rPr>
              <a:t>数据与信息安全，如保密性、完整性、可用 性、不可否认性等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4048301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 smtClean="0">
                <a:latin typeface="Arial"/>
                <a:cs typeface="Arial"/>
              </a:rPr>
              <a:t>2</a:t>
            </a:r>
            <a:r>
              <a:rPr spc="-95" dirty="0" smtClean="0">
                <a:latin typeface="Arial"/>
                <a:cs typeface="Arial"/>
              </a:rPr>
              <a:t> </a:t>
            </a:r>
            <a:r>
              <a:rPr lang="zh-CN" altLang="en-US" spc="-95" dirty="0"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欧洲研究</a:t>
            </a:r>
            <a:r>
              <a:rPr dirty="0" smtClean="0"/>
              <a:t>专业方向</a:t>
            </a:r>
            <a:endParaRPr dirty="0"/>
          </a:p>
        </p:txBody>
      </p:sp>
      <p:sp>
        <p:nvSpPr>
          <p:cNvPr id="6" name="object 6"/>
          <p:cNvSpPr txBox="1"/>
          <p:nvPr/>
        </p:nvSpPr>
        <p:spPr>
          <a:xfrm>
            <a:off x="371299" y="1126235"/>
            <a:ext cx="281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00549F"/>
                </a:solidFill>
                <a:latin typeface="微软雅黑"/>
                <a:cs typeface="微软雅黑"/>
              </a:rPr>
              <a:t>欧洲及全球未来发展热点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42749" y="3488739"/>
            <a:ext cx="4597400" cy="1600835"/>
          </a:xfrm>
          <a:custGeom>
            <a:avLst/>
            <a:gdLst/>
            <a:ahLst/>
            <a:cxnLst/>
            <a:rect l="l" t="t" r="r" b="b"/>
            <a:pathLst>
              <a:path w="4597400" h="1600835">
                <a:moveTo>
                  <a:pt x="0" y="0"/>
                </a:moveTo>
                <a:lnTo>
                  <a:pt x="4596834" y="0"/>
                </a:lnTo>
                <a:lnTo>
                  <a:pt x="4596834" y="1600438"/>
                </a:lnTo>
                <a:lnTo>
                  <a:pt x="0" y="1600438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42749" y="3482085"/>
            <a:ext cx="4597400" cy="1555115"/>
          </a:xfrm>
          <a:prstGeom prst="rect">
            <a:avLst/>
          </a:prstGeom>
        </p:spPr>
        <p:txBody>
          <a:bodyPr vert="horz" wrap="square" lIns="0" tIns="140970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1110"/>
              </a:spcBef>
            </a:pPr>
            <a:r>
              <a:rPr sz="2000" b="1" dirty="0">
                <a:latin typeface="微软雅黑"/>
                <a:cs typeface="微软雅黑"/>
              </a:rPr>
              <a:t>能源与气候</a:t>
            </a:r>
            <a:endParaRPr sz="2000">
              <a:latin typeface="微软雅黑"/>
              <a:cs typeface="微软雅黑"/>
            </a:endParaRPr>
          </a:p>
          <a:p>
            <a:pPr marL="361315">
              <a:lnSpc>
                <a:spcPct val="100000"/>
              </a:lnSpc>
              <a:spcBef>
                <a:spcPts val="805"/>
              </a:spcBef>
            </a:pPr>
            <a:r>
              <a:rPr sz="1600" dirty="0">
                <a:latin typeface="微软雅黑"/>
                <a:cs typeface="微软雅黑"/>
              </a:rPr>
              <a:t>理论知识与实用知识</a:t>
            </a:r>
            <a:endParaRPr sz="1600">
              <a:latin typeface="微软雅黑"/>
              <a:cs typeface="微软雅黑"/>
            </a:endParaRPr>
          </a:p>
          <a:p>
            <a:pPr marL="631190" indent="-269875">
              <a:lnSpc>
                <a:spcPct val="100000"/>
              </a:lnSpc>
              <a:spcBef>
                <a:spcPts val="75"/>
              </a:spcBef>
              <a:buFont typeface="Arial"/>
              <a:buChar char="•"/>
              <a:tabLst>
                <a:tab pos="630555" algn="l"/>
                <a:tab pos="631190" algn="l"/>
              </a:tabLst>
            </a:pPr>
            <a:r>
              <a:rPr sz="1600" dirty="0">
                <a:latin typeface="微软雅黑"/>
                <a:cs typeface="微软雅黑"/>
              </a:rPr>
              <a:t>能源经济与政策</a:t>
            </a:r>
            <a:r>
              <a:rPr sz="1600" spc="-35" dirty="0">
                <a:latin typeface="微软雅黑"/>
                <a:cs typeface="微软雅黑"/>
              </a:rPr>
              <a:t> </a:t>
            </a:r>
            <a:r>
              <a:rPr sz="1600" dirty="0">
                <a:latin typeface="微软雅黑"/>
                <a:cs typeface="微软雅黑"/>
              </a:rPr>
              <a:t>(聚焦：可持续能源的过渡)</a:t>
            </a:r>
            <a:endParaRPr sz="1600">
              <a:latin typeface="微软雅黑"/>
              <a:cs typeface="微软雅黑"/>
            </a:endParaRPr>
          </a:p>
          <a:p>
            <a:pPr marL="631190" indent="-269875">
              <a:lnSpc>
                <a:spcPct val="100000"/>
              </a:lnSpc>
              <a:spcBef>
                <a:spcPts val="70"/>
              </a:spcBef>
              <a:buFont typeface="Arial"/>
              <a:buChar char="•"/>
              <a:tabLst>
                <a:tab pos="630555" algn="l"/>
                <a:tab pos="631190" algn="l"/>
              </a:tabLst>
            </a:pPr>
            <a:r>
              <a:rPr sz="1600" dirty="0">
                <a:latin typeface="微软雅黑"/>
                <a:cs typeface="微软雅黑"/>
              </a:rPr>
              <a:t>电动交通与运输</a:t>
            </a:r>
            <a:endParaRPr sz="1600">
              <a:latin typeface="微软雅黑"/>
              <a:cs typeface="微软雅黑"/>
            </a:endParaRPr>
          </a:p>
          <a:p>
            <a:pPr marL="631190" indent="-269875">
              <a:lnSpc>
                <a:spcPct val="100000"/>
              </a:lnSpc>
              <a:buFont typeface="Arial"/>
              <a:buChar char="•"/>
              <a:tabLst>
                <a:tab pos="630555" algn="l"/>
                <a:tab pos="631190" algn="l"/>
              </a:tabLst>
            </a:pPr>
            <a:r>
              <a:rPr sz="1600" dirty="0">
                <a:latin typeface="微软雅黑"/>
                <a:cs typeface="微软雅黑"/>
              </a:rPr>
              <a:t>气候变化经济与气候变化相关政策设计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6340654" y="3292822"/>
            <a:ext cx="705599" cy="7056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42749" y="1617044"/>
            <a:ext cx="4596833" cy="182595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83999" y="3292822"/>
            <a:ext cx="705599" cy="70559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8</a:t>
            </a:fld>
            <a:endParaRPr dirty="0"/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4429301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 smtClean="0">
                <a:latin typeface="Arial"/>
                <a:cs typeface="Arial"/>
              </a:rPr>
              <a:t>2</a:t>
            </a:r>
            <a:r>
              <a:rPr lang="en-US" spc="-5" dirty="0" smtClean="0">
                <a:latin typeface="Arial"/>
                <a:cs typeface="Arial"/>
              </a:rPr>
              <a:t> </a:t>
            </a:r>
            <a:r>
              <a:rPr lang="zh-CN" altLang="en-US" spc="-95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欧</a:t>
            </a:r>
            <a:r>
              <a:rPr lang="zh-CN" altLang="en-US" spc="-95" dirty="0"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洲研究</a:t>
            </a:r>
            <a:r>
              <a:rPr dirty="0" smtClean="0"/>
              <a:t>专业方向</a:t>
            </a:r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371299" y="1126235"/>
            <a:ext cx="485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00549F"/>
                </a:solidFill>
                <a:latin typeface="微软雅黑"/>
                <a:cs typeface="微软雅黑"/>
              </a:rPr>
              <a:t>欧盟当前优先事项，各项政策法规亟需出台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407711" y="2235125"/>
            <a:ext cx="10460355" cy="3539490"/>
          </a:xfrm>
          <a:custGeom>
            <a:avLst/>
            <a:gdLst/>
            <a:ahLst/>
            <a:cxnLst/>
            <a:rect l="l" t="t" r="r" b="b"/>
            <a:pathLst>
              <a:path w="10460355" h="3539490">
                <a:moveTo>
                  <a:pt x="0" y="0"/>
                </a:moveTo>
                <a:lnTo>
                  <a:pt x="10460288" y="0"/>
                </a:lnTo>
                <a:lnTo>
                  <a:pt x="10460288" y="3539429"/>
                </a:lnTo>
                <a:lnTo>
                  <a:pt x="0" y="3539429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54910" y="1882325"/>
            <a:ext cx="705599" cy="7055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814695" y="3009318"/>
            <a:ext cx="4311304" cy="14849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562148" y="2752178"/>
            <a:ext cx="4869701" cy="202393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07711" y="5183123"/>
            <a:ext cx="1046035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2118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微软雅黑"/>
                <a:cs typeface="微软雅黑"/>
              </a:rPr>
              <a:t>*</a:t>
            </a:r>
            <a:r>
              <a:rPr sz="1400" spc="-15" dirty="0">
                <a:latin typeface="微软雅黑"/>
                <a:cs typeface="微软雅黑"/>
              </a:rPr>
              <a:t> </a:t>
            </a:r>
            <a:r>
              <a:rPr sz="1400" dirty="0">
                <a:latin typeface="微软雅黑"/>
                <a:cs typeface="微软雅黑"/>
              </a:rPr>
              <a:t>欧盟委员会的优先事项包括</a:t>
            </a:r>
            <a:r>
              <a:rPr sz="1400" b="1" dirty="0">
                <a:latin typeface="微软雅黑"/>
                <a:cs typeface="微软雅黑"/>
              </a:rPr>
              <a:t>欧洲绿色协议</a:t>
            </a:r>
            <a:r>
              <a:rPr sz="1400" dirty="0">
                <a:latin typeface="微软雅黑"/>
                <a:cs typeface="微软雅黑"/>
              </a:rPr>
              <a:t>、</a:t>
            </a:r>
            <a:r>
              <a:rPr sz="1400" b="1" dirty="0">
                <a:latin typeface="微软雅黑"/>
                <a:cs typeface="微软雅黑"/>
              </a:rPr>
              <a:t>打造数字化未来</a:t>
            </a:r>
            <a:r>
              <a:rPr sz="1400" dirty="0">
                <a:latin typeface="微软雅黑"/>
                <a:cs typeface="微软雅黑"/>
              </a:rPr>
              <a:t>、发展稳健的经济、提升和加强欧洲民主。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9</a:t>
            </a:fld>
            <a:endParaRPr dirty="0"/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4048301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 smtClean="0">
                <a:latin typeface="Arial"/>
                <a:cs typeface="Arial"/>
              </a:rPr>
              <a:t>2</a:t>
            </a:r>
            <a:r>
              <a:rPr lang="en-US" spc="-5" dirty="0" smtClean="0">
                <a:latin typeface="Arial"/>
                <a:cs typeface="Arial"/>
              </a:rPr>
              <a:t> </a:t>
            </a:r>
            <a:r>
              <a:rPr lang="zh-CN" altLang="en-US" spc="-95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欧</a:t>
            </a:r>
            <a:r>
              <a:rPr lang="zh-CN" altLang="en-US" spc="-95" dirty="0"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洲研究</a:t>
            </a:r>
            <a:r>
              <a:rPr dirty="0" smtClean="0"/>
              <a:t>专业方向</a:t>
            </a:r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371299" y="1126235"/>
            <a:ext cx="2565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00549F"/>
                </a:solidFill>
                <a:latin typeface="微软雅黑"/>
                <a:cs typeface="微软雅黑"/>
              </a:rPr>
              <a:t>中欧战略合作优势方向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750676" y="1152000"/>
            <a:ext cx="8057515" cy="4770755"/>
          </a:xfrm>
          <a:custGeom>
            <a:avLst/>
            <a:gdLst/>
            <a:ahLst/>
            <a:cxnLst/>
            <a:rect l="l" t="t" r="r" b="b"/>
            <a:pathLst>
              <a:path w="8057515" h="4770755">
                <a:moveTo>
                  <a:pt x="0" y="0"/>
                </a:moveTo>
                <a:lnTo>
                  <a:pt x="8057320" y="0"/>
                </a:lnTo>
                <a:lnTo>
                  <a:pt x="8057320" y="4770536"/>
                </a:lnTo>
                <a:lnTo>
                  <a:pt x="0" y="4770536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284164" y="1404000"/>
            <a:ext cx="6990342" cy="43154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397874" y="925200"/>
            <a:ext cx="705599" cy="7055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10</a:t>
            </a:fld>
            <a:endParaRPr dirty="0"/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71299" y="230124"/>
            <a:ext cx="23272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3200" b="1" spc="-5" dirty="0" smtClean="0">
                <a:solidFill>
                  <a:srgbClr val="00549F"/>
                </a:solidFill>
                <a:latin typeface="Arial"/>
                <a:cs typeface="Arial"/>
              </a:rPr>
              <a:t>2</a:t>
            </a:r>
            <a:r>
              <a:rPr sz="3200" b="1" spc="-95" dirty="0" smtClean="0">
                <a:solidFill>
                  <a:srgbClr val="00549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00549F"/>
                </a:solidFill>
                <a:latin typeface="微软雅黑"/>
                <a:cs typeface="微软雅黑"/>
              </a:rPr>
              <a:t>课程设置</a:t>
            </a:r>
            <a:endParaRPr sz="3200" dirty="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71299" y="1126235"/>
            <a:ext cx="4597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00549F"/>
                </a:solidFill>
                <a:latin typeface="微软雅黑"/>
                <a:cs typeface="微软雅黑"/>
              </a:rPr>
              <a:t>两个方向，同一目标：成为欧洲领导者！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639887" y="1674796"/>
            <a:ext cx="8912223" cy="423892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11</a:t>
            </a:fld>
            <a:endParaRPr dirty="0"/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23272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 smtClean="0">
                <a:latin typeface="Arial"/>
                <a:cs typeface="Arial"/>
              </a:rPr>
              <a:t>2</a:t>
            </a:r>
            <a:r>
              <a:rPr spc="-95" dirty="0" smtClean="0">
                <a:latin typeface="Arial"/>
                <a:cs typeface="Arial"/>
              </a:rPr>
              <a:t> </a:t>
            </a:r>
            <a:r>
              <a:rPr dirty="0"/>
              <a:t>课程设置</a:t>
            </a:r>
          </a:p>
        </p:txBody>
      </p:sp>
      <p:sp>
        <p:nvSpPr>
          <p:cNvPr id="3" name="object 3"/>
          <p:cNvSpPr/>
          <p:nvPr/>
        </p:nvSpPr>
        <p:spPr>
          <a:xfrm>
            <a:off x="3691128" y="2264664"/>
            <a:ext cx="2002536" cy="217932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57783" y="2142744"/>
            <a:ext cx="1905000" cy="224942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544768" y="4680204"/>
            <a:ext cx="2159000" cy="8782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Prof. </a:t>
            </a:r>
            <a:r>
              <a:rPr sz="1400" b="1" spc="-25" dirty="0">
                <a:latin typeface="Arial"/>
                <a:cs typeface="Arial"/>
              </a:rPr>
              <a:t>Dr. </a:t>
            </a:r>
            <a:r>
              <a:rPr sz="1400" b="1" spc="-5" dirty="0">
                <a:latin typeface="Arial"/>
                <a:cs typeface="Arial"/>
              </a:rPr>
              <a:t>Ralph</a:t>
            </a:r>
            <a:r>
              <a:rPr sz="1400" b="1" spc="-1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Rotte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政治学研究所国际关系教授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50" i="1" spc="-55" dirty="0">
                <a:latin typeface="微软雅黑"/>
                <a:cs typeface="微软雅黑"/>
              </a:rPr>
              <a:t>欧洲政策与管理</a:t>
            </a:r>
            <a:endParaRPr sz="14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705166" y="4680204"/>
            <a:ext cx="1889125" cy="8782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45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PD </a:t>
            </a:r>
            <a:r>
              <a:rPr sz="1400" b="1" spc="-25" dirty="0">
                <a:latin typeface="Arial"/>
                <a:cs typeface="Arial"/>
              </a:rPr>
              <a:t>Dr. </a:t>
            </a:r>
            <a:r>
              <a:rPr sz="1400" b="1" spc="-5" dirty="0">
                <a:latin typeface="Arial"/>
                <a:cs typeface="Arial"/>
              </a:rPr>
              <a:t>Ines</a:t>
            </a:r>
            <a:r>
              <a:rPr sz="1400" b="1" spc="-8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Soldwisch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现当代历史系教授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50" i="1" spc="-55" dirty="0">
                <a:latin typeface="微软雅黑"/>
                <a:cs typeface="微软雅黑"/>
              </a:rPr>
              <a:t>欧洲一体化历史</a:t>
            </a:r>
            <a:endParaRPr sz="145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095488" y="2142744"/>
            <a:ext cx="2148840" cy="224942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103375" y="4680204"/>
            <a:ext cx="2514600" cy="8782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Prof. </a:t>
            </a:r>
            <a:r>
              <a:rPr sz="1400" b="1" spc="-25" dirty="0">
                <a:latin typeface="Arial"/>
                <a:cs typeface="Arial"/>
              </a:rPr>
              <a:t>Dr. </a:t>
            </a:r>
            <a:r>
              <a:rPr sz="1400" b="1" spc="-20" dirty="0">
                <a:latin typeface="Arial"/>
                <a:cs typeface="Arial"/>
              </a:rPr>
              <a:t>Verena</a:t>
            </a:r>
            <a:r>
              <a:rPr sz="1400" b="1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Nitsch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工业工程与人体工学研究所所长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50" i="1" spc="-55" dirty="0">
                <a:latin typeface="微软雅黑"/>
                <a:cs typeface="微软雅黑"/>
              </a:rPr>
              <a:t>国际项目管理</a:t>
            </a:r>
            <a:endParaRPr sz="145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81235" y="1307176"/>
            <a:ext cx="2895599" cy="6096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988013" y="1307176"/>
            <a:ext cx="3048000" cy="6096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12</a:t>
            </a:fld>
            <a:endParaRPr dirty="0"/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23272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 smtClean="0">
                <a:latin typeface="Arial"/>
                <a:cs typeface="Arial"/>
              </a:rPr>
              <a:t>2</a:t>
            </a:r>
            <a:r>
              <a:rPr spc="-95" dirty="0" smtClean="0">
                <a:latin typeface="Arial"/>
                <a:cs typeface="Arial"/>
              </a:rPr>
              <a:t> </a:t>
            </a:r>
            <a:r>
              <a:rPr dirty="0"/>
              <a:t>课程设置</a:t>
            </a:r>
          </a:p>
        </p:txBody>
      </p:sp>
      <p:sp>
        <p:nvSpPr>
          <p:cNvPr id="3" name="object 3"/>
          <p:cNvSpPr/>
          <p:nvPr/>
        </p:nvSpPr>
        <p:spPr>
          <a:xfrm>
            <a:off x="4812791" y="2127504"/>
            <a:ext cx="1469136" cy="20238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51687" y="2148839"/>
            <a:ext cx="1496568" cy="197510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714231" y="2185416"/>
            <a:ext cx="1871472" cy="189890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522933" y="4463796"/>
            <a:ext cx="1693545" cy="443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Prof. </a:t>
            </a:r>
            <a:r>
              <a:rPr sz="1400" b="1" spc="-25" dirty="0">
                <a:latin typeface="Arial"/>
                <a:cs typeface="Arial"/>
              </a:rPr>
              <a:t>Dr. </a:t>
            </a:r>
            <a:r>
              <a:rPr sz="1400" b="1" spc="-5" dirty="0">
                <a:latin typeface="Arial"/>
                <a:cs typeface="Arial"/>
              </a:rPr>
              <a:t>Oliver</a:t>
            </a:r>
            <a:r>
              <a:rPr sz="1400" b="1" spc="-5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Lorz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国际经济学教授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22933" y="5304201"/>
            <a:ext cx="914400" cy="250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50" i="1" spc="-55" dirty="0">
                <a:latin typeface="微软雅黑"/>
                <a:cs typeface="微软雅黑"/>
              </a:rPr>
              <a:t>欧洲经济学</a:t>
            </a:r>
            <a:endParaRPr sz="14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814619" y="4463796"/>
            <a:ext cx="2360930" cy="443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Prof. </a:t>
            </a:r>
            <a:r>
              <a:rPr sz="1400" b="1" spc="-25" dirty="0">
                <a:latin typeface="Arial"/>
                <a:cs typeface="Arial"/>
              </a:rPr>
              <a:t>Dr. </a:t>
            </a:r>
            <a:r>
              <a:rPr sz="1400" b="1" spc="-5" dirty="0">
                <a:latin typeface="Arial"/>
                <a:cs typeface="Arial"/>
              </a:rPr>
              <a:t>Reinhard</a:t>
            </a:r>
            <a:r>
              <a:rPr sz="1400" b="1" spc="-30" dirty="0">
                <a:latin typeface="Arial"/>
                <a:cs typeface="Arial"/>
              </a:rPr>
              <a:t> </a:t>
            </a:r>
            <a:r>
              <a:rPr sz="1400" b="1" spc="-10" dirty="0">
                <a:latin typeface="Arial"/>
                <a:cs typeface="Arial"/>
              </a:rPr>
              <a:t>Madlener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能源经济与管理教授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814619" y="5304201"/>
            <a:ext cx="2159000" cy="250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50" i="1" spc="-55" dirty="0">
                <a:latin typeface="微软雅黑"/>
                <a:cs typeface="微软雅黑"/>
              </a:rPr>
              <a:t>可持续发展能源经济与政策</a:t>
            </a:r>
            <a:endParaRPr sz="14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054293" y="4463796"/>
            <a:ext cx="2164080" cy="443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Prof. </a:t>
            </a:r>
            <a:r>
              <a:rPr sz="1400" b="1" spc="-25" dirty="0">
                <a:latin typeface="Arial"/>
                <a:cs typeface="Arial"/>
              </a:rPr>
              <a:t>Dr. </a:t>
            </a:r>
            <a:r>
              <a:rPr sz="1400" b="1" spc="-10" dirty="0">
                <a:latin typeface="Arial"/>
                <a:cs typeface="Arial"/>
              </a:rPr>
              <a:t>Thomas</a:t>
            </a:r>
            <a:r>
              <a:rPr sz="1400" b="1" spc="-15" dirty="0">
                <a:latin typeface="Arial"/>
                <a:cs typeface="Arial"/>
              </a:rPr>
              <a:t> </a:t>
            </a:r>
            <a:r>
              <a:rPr sz="1400" b="1" spc="-10" dirty="0">
                <a:latin typeface="Arial"/>
                <a:cs typeface="Arial"/>
              </a:rPr>
              <a:t>Lontzek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经济学教授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054293" y="5304201"/>
            <a:ext cx="2336800" cy="455295"/>
          </a:xfrm>
          <a:prstGeom prst="rect">
            <a:avLst/>
          </a:prstGeom>
        </p:spPr>
        <p:txBody>
          <a:bodyPr vert="horz" wrap="square" lIns="0" tIns="36830" rIns="0" bIns="0" rtlCol="0">
            <a:spAutoFit/>
          </a:bodyPr>
          <a:lstStyle/>
          <a:p>
            <a:pPr marL="12700" marR="5080">
              <a:lnSpc>
                <a:spcPts val="1610"/>
              </a:lnSpc>
              <a:spcBef>
                <a:spcPts val="290"/>
              </a:spcBef>
            </a:pPr>
            <a:r>
              <a:rPr sz="1450" i="1" spc="-50" dirty="0">
                <a:latin typeface="微软雅黑"/>
                <a:cs typeface="微软雅黑"/>
              </a:rPr>
              <a:t>可持续发展气候政策的战略性 </a:t>
            </a:r>
            <a:r>
              <a:rPr sz="1450" i="1" spc="-55" dirty="0">
                <a:latin typeface="微软雅黑"/>
                <a:cs typeface="微软雅黑"/>
              </a:rPr>
              <a:t>决策</a:t>
            </a:r>
            <a:endParaRPr sz="145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513464" y="1228402"/>
            <a:ext cx="3047999" cy="6096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13</a:t>
            </a:fld>
            <a:endParaRPr dirty="0"/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23272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 smtClean="0">
                <a:latin typeface="Arial"/>
                <a:cs typeface="Arial"/>
              </a:rPr>
              <a:t>2</a:t>
            </a:r>
            <a:r>
              <a:rPr spc="-95" dirty="0" smtClean="0">
                <a:latin typeface="Arial"/>
                <a:cs typeface="Arial"/>
              </a:rPr>
              <a:t> </a:t>
            </a:r>
            <a:r>
              <a:rPr dirty="0"/>
              <a:t>课程设置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9829" y="3771900"/>
            <a:ext cx="2159000" cy="443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Achim </a:t>
            </a:r>
            <a:r>
              <a:rPr sz="1400" b="1" spc="-10" dirty="0">
                <a:latin typeface="Arial"/>
                <a:cs typeface="Arial"/>
              </a:rPr>
              <a:t>Ladwig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400" dirty="0">
                <a:latin typeface="微软雅黑"/>
                <a:cs typeface="微软雅黑"/>
              </a:rPr>
              <a:t>欧盟区域委员会部门负责人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39829" y="4816521"/>
            <a:ext cx="1625600" cy="46735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ts val="1720"/>
              </a:lnSpc>
              <a:spcBef>
                <a:spcPts val="125"/>
              </a:spcBef>
            </a:pPr>
            <a:r>
              <a:rPr sz="1450" i="1" spc="-55" dirty="0">
                <a:latin typeface="微软雅黑"/>
                <a:cs typeface="微软雅黑"/>
              </a:rPr>
              <a:t>欧洲政策与管理</a:t>
            </a:r>
            <a:endParaRPr sz="1450">
              <a:latin typeface="微软雅黑"/>
              <a:cs typeface="微软雅黑"/>
            </a:endParaRPr>
          </a:p>
          <a:p>
            <a:pPr marL="12700">
              <a:lnSpc>
                <a:spcPts val="1720"/>
              </a:lnSpc>
            </a:pPr>
            <a:r>
              <a:rPr sz="1450" i="1" spc="-55" dirty="0">
                <a:latin typeface="微软雅黑"/>
                <a:cs typeface="微软雅黑"/>
              </a:rPr>
              <a:t>全球挑战与欧盟前景</a:t>
            </a:r>
            <a:endParaRPr sz="14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15017" y="3771900"/>
            <a:ext cx="1981200" cy="6565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Markus</a:t>
            </a:r>
            <a:r>
              <a:rPr sz="1400" b="1" spc="-15" dirty="0">
                <a:latin typeface="Arial"/>
                <a:cs typeface="Arial"/>
              </a:rPr>
              <a:t> Trilling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680"/>
              </a:lnSpc>
              <a:spcBef>
                <a:spcPts val="20"/>
              </a:spcBef>
            </a:pPr>
            <a:r>
              <a:rPr sz="1400" dirty="0">
                <a:latin typeface="微软雅黑"/>
                <a:cs typeface="微软雅黑"/>
              </a:rPr>
              <a:t>欧洲气候行动网络财政与 补贴政策专员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215017" y="4816521"/>
            <a:ext cx="1625600" cy="250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50" i="1" spc="-55" dirty="0">
                <a:latin typeface="微软雅黑"/>
                <a:cs typeface="微软雅黑"/>
              </a:rPr>
              <a:t>政策游说与透明管理</a:t>
            </a:r>
            <a:endParaRPr sz="14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023032" y="3771900"/>
            <a:ext cx="2336800" cy="6565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45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Prof. Dennis</a:t>
            </a:r>
            <a:r>
              <a:rPr sz="1400" b="1" spc="-2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Hilgers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680"/>
              </a:lnSpc>
              <a:spcBef>
                <a:spcPts val="20"/>
              </a:spcBef>
            </a:pPr>
            <a:r>
              <a:rPr sz="1400" dirty="0">
                <a:latin typeface="微软雅黑"/>
                <a:cs typeface="微软雅黑"/>
              </a:rPr>
              <a:t>公共与非营利组织管理研究所 奥地利林茨大学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23032" y="4816521"/>
            <a:ext cx="1546225" cy="250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50" i="1" spc="-30" dirty="0">
                <a:latin typeface="微软雅黑"/>
                <a:cs typeface="微软雅黑"/>
              </a:rPr>
              <a:t>E</a:t>
            </a:r>
            <a:r>
              <a:rPr sz="1450" i="1" spc="-55" dirty="0">
                <a:latin typeface="微软雅黑"/>
                <a:cs typeface="微软雅黑"/>
              </a:rPr>
              <a:t>政府与数字化管理</a:t>
            </a:r>
            <a:endParaRPr sz="145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56615" y="1213103"/>
            <a:ext cx="2060448" cy="224942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221735" y="1213103"/>
            <a:ext cx="2002536" cy="224942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942831" y="1289303"/>
            <a:ext cx="1667255" cy="217017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138542" y="1211587"/>
            <a:ext cx="1720434" cy="2247357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6127747" y="3768852"/>
            <a:ext cx="2086610" cy="65976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 marR="5080">
              <a:lnSpc>
                <a:spcPct val="98600"/>
              </a:lnSpc>
              <a:spcBef>
                <a:spcPts val="120"/>
              </a:spcBef>
            </a:pPr>
            <a:r>
              <a:rPr sz="1400" b="1" spc="-25" dirty="0">
                <a:latin typeface="Arial"/>
                <a:cs typeface="Arial"/>
              </a:rPr>
              <a:t>Dr. </a:t>
            </a:r>
            <a:r>
              <a:rPr sz="1400" b="1" spc="-5" dirty="0">
                <a:latin typeface="Arial"/>
                <a:cs typeface="Arial"/>
              </a:rPr>
              <a:t>Elmar Widder</a:t>
            </a:r>
            <a:r>
              <a:rPr sz="1400" b="1" spc="-5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(LL.M.)  </a:t>
            </a:r>
            <a:r>
              <a:rPr sz="1400" spc="-5" dirty="0">
                <a:latin typeface="Arial"/>
                <a:cs typeface="Arial"/>
              </a:rPr>
              <a:t>Ismail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Ertug,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MdEP</a:t>
            </a:r>
            <a:r>
              <a:rPr sz="1400" dirty="0">
                <a:latin typeface="微软雅黑"/>
                <a:cs typeface="微软雅黑"/>
              </a:rPr>
              <a:t>职员 欧盟议会独立成员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14</a:t>
            </a:fld>
            <a:endParaRPr dirty="0"/>
          </a:p>
        </p:txBody>
      </p:sp>
      <p:sp>
        <p:nvSpPr>
          <p:cNvPr id="16" name="object 1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127747" y="4813473"/>
            <a:ext cx="736600" cy="250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50" i="1" spc="-55" dirty="0">
                <a:latin typeface="微软雅黑"/>
                <a:cs typeface="微软雅黑"/>
              </a:rPr>
              <a:t>欧洲法律</a:t>
            </a:r>
            <a:endParaRPr sz="1450">
              <a:latin typeface="微软雅黑"/>
              <a:cs typeface="微软雅黑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23272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 smtClean="0">
                <a:latin typeface="Arial"/>
                <a:cs typeface="Arial"/>
              </a:rPr>
              <a:t>2</a:t>
            </a:r>
            <a:r>
              <a:rPr spc="-95" dirty="0" smtClean="0">
                <a:latin typeface="Arial"/>
                <a:cs typeface="Arial"/>
              </a:rPr>
              <a:t> </a:t>
            </a:r>
            <a:r>
              <a:rPr dirty="0"/>
              <a:t>教学方法</a:t>
            </a:r>
          </a:p>
        </p:txBody>
      </p:sp>
      <p:sp>
        <p:nvSpPr>
          <p:cNvPr id="3" name="object 3"/>
          <p:cNvSpPr/>
          <p:nvPr/>
        </p:nvSpPr>
        <p:spPr>
          <a:xfrm>
            <a:off x="1347972" y="1322003"/>
            <a:ext cx="4501098" cy="222582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347972" y="3574793"/>
            <a:ext cx="4501515" cy="1961514"/>
          </a:xfrm>
          <a:custGeom>
            <a:avLst/>
            <a:gdLst/>
            <a:ahLst/>
            <a:cxnLst/>
            <a:rect l="l" t="t" r="r" b="b"/>
            <a:pathLst>
              <a:path w="4501515" h="1961514">
                <a:moveTo>
                  <a:pt x="0" y="0"/>
                </a:moveTo>
                <a:lnTo>
                  <a:pt x="4501098" y="0"/>
                </a:lnTo>
                <a:lnTo>
                  <a:pt x="4501098" y="1961202"/>
                </a:lnTo>
                <a:lnTo>
                  <a:pt x="0" y="1961202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347972" y="4042155"/>
            <a:ext cx="4501515" cy="100711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834390" marR="204470" indent="-285750">
              <a:lnSpc>
                <a:spcPct val="103699"/>
              </a:lnSpc>
              <a:spcBef>
                <a:spcPts val="25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b="1" dirty="0">
                <a:latin typeface="微软雅黑"/>
                <a:cs typeface="微软雅黑"/>
              </a:rPr>
              <a:t>实践经验：</a:t>
            </a:r>
            <a:r>
              <a:rPr sz="1600" dirty="0">
                <a:latin typeface="微软雅黑"/>
                <a:cs typeface="微软雅黑"/>
              </a:rPr>
              <a:t>政治、社会和技术领域问题 的真实经验</a:t>
            </a:r>
            <a:endParaRPr sz="1600">
              <a:latin typeface="微软雅黑"/>
              <a:cs typeface="微软雅黑"/>
            </a:endParaRPr>
          </a:p>
          <a:p>
            <a:pPr marL="834390" marR="204470" indent="-285750">
              <a:lnSpc>
                <a:spcPts val="1900"/>
              </a:lnSpc>
              <a:spcBef>
                <a:spcPts val="8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b="1" dirty="0">
                <a:latin typeface="微软雅黑"/>
                <a:cs typeface="微软雅黑"/>
              </a:rPr>
              <a:t>跨学科思维方式：</a:t>
            </a:r>
            <a:r>
              <a:rPr sz="1600" dirty="0">
                <a:latin typeface="微软雅黑"/>
                <a:cs typeface="微软雅黑"/>
              </a:rPr>
              <a:t>聚焦政治、社会与技 术的交叉点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04613" y="3252739"/>
            <a:ext cx="705599" cy="7055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557412" y="1325946"/>
            <a:ext cx="4501097" cy="222188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557412" y="3574793"/>
            <a:ext cx="4501515" cy="1961514"/>
          </a:xfrm>
          <a:custGeom>
            <a:avLst/>
            <a:gdLst/>
            <a:ahLst/>
            <a:cxnLst/>
            <a:rect l="l" t="t" r="r" b="b"/>
            <a:pathLst>
              <a:path w="4501515" h="1961514">
                <a:moveTo>
                  <a:pt x="0" y="0"/>
                </a:moveTo>
                <a:lnTo>
                  <a:pt x="4501098" y="0"/>
                </a:lnTo>
                <a:lnTo>
                  <a:pt x="4501098" y="1961202"/>
                </a:lnTo>
                <a:lnTo>
                  <a:pt x="0" y="1961202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557412" y="4051300"/>
            <a:ext cx="4501515" cy="99504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34390" indent="-28575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b="1" dirty="0">
                <a:latin typeface="微软雅黑"/>
                <a:cs typeface="微软雅黑"/>
              </a:rPr>
              <a:t>以学生为中心的学习方式：</a:t>
            </a:r>
            <a:r>
              <a:rPr sz="1600" dirty="0">
                <a:latin typeface="微软雅黑"/>
                <a:cs typeface="微软雅黑"/>
              </a:rPr>
              <a:t>案例讨论、</a:t>
            </a:r>
            <a:endParaRPr sz="1600">
              <a:latin typeface="微软雅黑"/>
              <a:cs typeface="微软雅黑"/>
            </a:endParaRPr>
          </a:p>
          <a:p>
            <a:pPr marL="834390">
              <a:lnSpc>
                <a:spcPts val="1910"/>
              </a:lnSpc>
            </a:pPr>
            <a:r>
              <a:rPr sz="1600" dirty="0">
                <a:latin typeface="微软雅黑"/>
                <a:cs typeface="微软雅黑"/>
              </a:rPr>
              <a:t>团体汇报、辩论、实验等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ts val="1895"/>
              </a:lnSpc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b="1" dirty="0">
                <a:latin typeface="微软雅黑"/>
                <a:cs typeface="微软雅黑"/>
              </a:rPr>
              <a:t>跨文化团队：</a:t>
            </a:r>
            <a:r>
              <a:rPr sz="1600" dirty="0">
                <a:latin typeface="微软雅黑"/>
                <a:cs typeface="微软雅黑"/>
              </a:rPr>
              <a:t>多元文化背景团队共同完</a:t>
            </a:r>
            <a:endParaRPr sz="1600">
              <a:latin typeface="微软雅黑"/>
              <a:cs typeface="微软雅黑"/>
            </a:endParaRPr>
          </a:p>
          <a:p>
            <a:pPr marL="834390">
              <a:lnSpc>
                <a:spcPts val="1910"/>
              </a:lnSpc>
            </a:pPr>
            <a:r>
              <a:rPr sz="1600" dirty="0">
                <a:latin typeface="微软雅黑"/>
                <a:cs typeface="微软雅黑"/>
              </a:rPr>
              <a:t>成管理、技术挑战的解决方案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305496" y="3252739"/>
            <a:ext cx="705600" cy="7056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15</a:t>
            </a:fld>
            <a:endParaRPr dirty="0"/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71299" y="230124"/>
            <a:ext cx="23272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altLang="zh-CN" sz="3200" b="1" spc="-5" dirty="0" smtClean="0">
                <a:solidFill>
                  <a:srgbClr val="00549F"/>
                </a:solidFill>
                <a:latin typeface="Arial"/>
                <a:ea typeface="+mj-ea"/>
                <a:cs typeface="Arial"/>
              </a:rPr>
              <a:t>2</a:t>
            </a:r>
            <a:r>
              <a:rPr lang="en-US" altLang="zh-CN" sz="3200" b="1" spc="-5" dirty="0" smtClean="0">
                <a:solidFill>
                  <a:srgbClr val="00549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 </a:t>
            </a:r>
            <a:r>
              <a:rPr lang="zh-CN" altLang="en-US" sz="3200" b="1" spc="-5" dirty="0" smtClean="0">
                <a:solidFill>
                  <a:srgbClr val="00549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学位证书</a:t>
            </a:r>
            <a:endParaRPr sz="3200" dirty="0">
              <a:latin typeface="微软雅黑" panose="020B0503020204020204" pitchFamily="34" charset="-122"/>
              <a:ea typeface="微软雅黑" panose="020B0503020204020204" pitchFamily="34" charset="-122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057655" y="1691639"/>
            <a:ext cx="3139440" cy="43494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082039" y="1716023"/>
            <a:ext cx="3038856" cy="424586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147395" y="1779805"/>
            <a:ext cx="2907493" cy="411853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663440" y="1691639"/>
            <a:ext cx="3139440" cy="434949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687823" y="1716023"/>
            <a:ext cx="3035807" cy="424586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751647" y="1779803"/>
            <a:ext cx="2907494" cy="4118541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266176" y="1691639"/>
            <a:ext cx="3139439" cy="43494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290559" y="1716023"/>
            <a:ext cx="3038855" cy="424586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355901" y="1779803"/>
            <a:ext cx="2907496" cy="4118541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371299" y="1126235"/>
            <a:ext cx="358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00549F"/>
                </a:solidFill>
                <a:latin typeface="微软雅黑"/>
                <a:cs typeface="微软雅黑"/>
              </a:rPr>
              <a:t>亚琛工大硕士学位证书（示例）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16</a:t>
            </a:fld>
            <a:endParaRPr dirty="0"/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31400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 smtClean="0">
                <a:latin typeface="Arial"/>
                <a:cs typeface="Arial"/>
              </a:rPr>
              <a:t>2</a:t>
            </a:r>
            <a:r>
              <a:rPr spc="-95" dirty="0" smtClean="0">
                <a:latin typeface="Arial"/>
                <a:cs typeface="Arial"/>
              </a:rPr>
              <a:t> </a:t>
            </a:r>
            <a:r>
              <a:rPr dirty="0"/>
              <a:t>职业发展前景</a:t>
            </a:r>
          </a:p>
        </p:txBody>
      </p:sp>
      <p:sp>
        <p:nvSpPr>
          <p:cNvPr id="3" name="object 3"/>
          <p:cNvSpPr/>
          <p:nvPr/>
        </p:nvSpPr>
        <p:spPr>
          <a:xfrm>
            <a:off x="837432" y="1172724"/>
            <a:ext cx="9107805" cy="654685"/>
          </a:xfrm>
          <a:custGeom>
            <a:avLst/>
            <a:gdLst/>
            <a:ahLst/>
            <a:cxnLst/>
            <a:rect l="l" t="t" r="r" b="b"/>
            <a:pathLst>
              <a:path w="9107805" h="654685">
                <a:moveTo>
                  <a:pt x="0" y="0"/>
                </a:moveTo>
                <a:lnTo>
                  <a:pt x="9107493" y="0"/>
                </a:lnTo>
                <a:lnTo>
                  <a:pt x="9107493" y="654074"/>
                </a:lnTo>
                <a:lnTo>
                  <a:pt x="0" y="654074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68041" y="1257796"/>
            <a:ext cx="492524" cy="49252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37432" y="1933290"/>
            <a:ext cx="9107805" cy="654685"/>
          </a:xfrm>
          <a:custGeom>
            <a:avLst/>
            <a:gdLst/>
            <a:ahLst/>
            <a:cxnLst/>
            <a:rect l="l" t="t" r="r" b="b"/>
            <a:pathLst>
              <a:path w="9107805" h="654685">
                <a:moveTo>
                  <a:pt x="0" y="0"/>
                </a:moveTo>
                <a:lnTo>
                  <a:pt x="9107493" y="0"/>
                </a:lnTo>
                <a:lnTo>
                  <a:pt x="9107493" y="654072"/>
                </a:lnTo>
                <a:lnTo>
                  <a:pt x="0" y="654072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68041" y="1982228"/>
            <a:ext cx="492524" cy="49252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24068" y="2697647"/>
            <a:ext cx="9119235" cy="654685"/>
          </a:xfrm>
          <a:custGeom>
            <a:avLst/>
            <a:gdLst/>
            <a:ahLst/>
            <a:cxnLst/>
            <a:rect l="l" t="t" r="r" b="b"/>
            <a:pathLst>
              <a:path w="9119235" h="654685">
                <a:moveTo>
                  <a:pt x="0" y="0"/>
                </a:moveTo>
                <a:lnTo>
                  <a:pt x="9118921" y="0"/>
                </a:lnTo>
                <a:lnTo>
                  <a:pt x="9118921" y="654074"/>
                </a:lnTo>
                <a:lnTo>
                  <a:pt x="0" y="654074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66104" y="2778423"/>
            <a:ext cx="492524" cy="49252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24069" y="3476573"/>
            <a:ext cx="9119235" cy="654685"/>
          </a:xfrm>
          <a:custGeom>
            <a:avLst/>
            <a:gdLst/>
            <a:ahLst/>
            <a:cxnLst/>
            <a:rect l="l" t="t" r="r" b="b"/>
            <a:pathLst>
              <a:path w="9119235" h="654685">
                <a:moveTo>
                  <a:pt x="0" y="0"/>
                </a:moveTo>
                <a:lnTo>
                  <a:pt x="9118921" y="0"/>
                </a:lnTo>
                <a:lnTo>
                  <a:pt x="9118921" y="654074"/>
                </a:lnTo>
                <a:lnTo>
                  <a:pt x="0" y="654074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66105" y="3537173"/>
            <a:ext cx="492524" cy="492523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37432" y="4255498"/>
            <a:ext cx="9119235" cy="654685"/>
          </a:xfrm>
          <a:custGeom>
            <a:avLst/>
            <a:gdLst/>
            <a:ahLst/>
            <a:cxnLst/>
            <a:rect l="l" t="t" r="r" b="b"/>
            <a:pathLst>
              <a:path w="9119235" h="654685">
                <a:moveTo>
                  <a:pt x="0" y="0"/>
                </a:moveTo>
                <a:lnTo>
                  <a:pt x="9118921" y="0"/>
                </a:lnTo>
                <a:lnTo>
                  <a:pt x="9118921" y="654074"/>
                </a:lnTo>
                <a:lnTo>
                  <a:pt x="0" y="654074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68041" y="4352993"/>
            <a:ext cx="492524" cy="49252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24069" y="5034423"/>
            <a:ext cx="9119235" cy="654685"/>
          </a:xfrm>
          <a:custGeom>
            <a:avLst/>
            <a:gdLst/>
            <a:ahLst/>
            <a:cxnLst/>
            <a:rect l="l" t="t" r="r" b="b"/>
            <a:pathLst>
              <a:path w="9119235" h="654685">
                <a:moveTo>
                  <a:pt x="0" y="0"/>
                </a:moveTo>
                <a:lnTo>
                  <a:pt x="9118921" y="0"/>
                </a:lnTo>
                <a:lnTo>
                  <a:pt x="9118921" y="654073"/>
                </a:lnTo>
                <a:lnTo>
                  <a:pt x="0" y="654073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824068" y="1353820"/>
            <a:ext cx="9132570" cy="4131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19175">
              <a:lnSpc>
                <a:spcPct val="100000"/>
              </a:lnSpc>
              <a:spcBef>
                <a:spcPts val="100"/>
              </a:spcBef>
            </a:pPr>
            <a:r>
              <a:rPr sz="1600" b="1" dirty="0">
                <a:solidFill>
                  <a:srgbClr val="404040"/>
                </a:solidFill>
                <a:latin typeface="微软雅黑"/>
                <a:cs typeface="微软雅黑"/>
              </a:rPr>
              <a:t>政府部门政策研究单位</a:t>
            </a:r>
            <a:endParaRPr sz="1600">
              <a:latin typeface="微软雅黑"/>
              <a:cs typeface="微软雅黑"/>
            </a:endParaRPr>
          </a:p>
          <a:p>
            <a:pPr marL="1005205" marR="2009139" indent="13335">
              <a:lnSpc>
                <a:spcPts val="6020"/>
              </a:lnSpc>
              <a:spcBef>
                <a:spcPts val="840"/>
              </a:spcBef>
            </a:pPr>
            <a:r>
              <a:rPr sz="1600" b="1" dirty="0">
                <a:solidFill>
                  <a:srgbClr val="404040"/>
                </a:solidFill>
                <a:latin typeface="微软雅黑"/>
                <a:cs typeface="微软雅黑"/>
              </a:rPr>
              <a:t>经济领域（企业、工业、行业协会等），尤其是中欧合作、贸易企业 非营利组织（非政府组织、政党、基金会、行业联合会等）</a:t>
            </a:r>
            <a:endParaRPr sz="1600">
              <a:latin typeface="微软雅黑"/>
              <a:cs typeface="微软雅黑"/>
            </a:endParaRPr>
          </a:p>
          <a:p>
            <a:pPr marL="1019175" marR="4257675" indent="-13970">
              <a:lnSpc>
                <a:spcPts val="6140"/>
              </a:lnSpc>
              <a:spcBef>
                <a:spcPts val="5"/>
              </a:spcBef>
            </a:pPr>
            <a:r>
              <a:rPr sz="1600" b="1" dirty="0">
                <a:solidFill>
                  <a:srgbClr val="404040"/>
                </a:solidFill>
                <a:latin typeface="微软雅黑"/>
                <a:cs typeface="微软雅黑"/>
              </a:rPr>
              <a:t>政经顾问（如普华永道、麦肯锡、智库等） 传媒单位（相关领域作者、编辑等）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850">
              <a:latin typeface="Times New Roman"/>
              <a:cs typeface="Times New Roman"/>
            </a:endParaRPr>
          </a:p>
          <a:p>
            <a:pPr marL="1005840">
              <a:lnSpc>
                <a:spcPct val="100000"/>
              </a:lnSpc>
            </a:pPr>
            <a:r>
              <a:rPr sz="1600" b="1" dirty="0">
                <a:solidFill>
                  <a:srgbClr val="404040"/>
                </a:solidFill>
                <a:latin typeface="微软雅黑"/>
                <a:cs typeface="微软雅黑"/>
              </a:rPr>
              <a:t>科研机构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966104" y="5129903"/>
            <a:ext cx="492524" cy="49252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17</a:t>
            </a:fld>
            <a:endParaRPr dirty="0"/>
          </a:p>
        </p:txBody>
      </p:sp>
      <p:sp>
        <p:nvSpPr>
          <p:cNvPr id="17" name="object 1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31400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 smtClean="0">
                <a:latin typeface="Arial"/>
                <a:cs typeface="Arial"/>
              </a:rPr>
              <a:t>2</a:t>
            </a:r>
            <a:r>
              <a:rPr spc="-95" dirty="0" smtClean="0">
                <a:latin typeface="Arial"/>
                <a:cs typeface="Arial"/>
              </a:rPr>
              <a:t> </a:t>
            </a:r>
            <a:r>
              <a:rPr dirty="0"/>
              <a:t>职业发展前景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18</a:t>
            </a:fld>
            <a:endParaRPr dirty="0"/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7503" y="1111511"/>
            <a:ext cx="5413375" cy="337312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259080" rIns="0" bIns="0" rtlCol="0">
            <a:spAutoFit/>
          </a:bodyPr>
          <a:lstStyle/>
          <a:p>
            <a:pPr marL="544830">
              <a:lnSpc>
                <a:spcPct val="100000"/>
              </a:lnSpc>
              <a:spcBef>
                <a:spcPts val="2040"/>
              </a:spcBef>
            </a:pPr>
            <a:r>
              <a:rPr sz="2000" dirty="0">
                <a:latin typeface="微软雅黑"/>
                <a:cs typeface="微软雅黑"/>
              </a:rPr>
              <a:t>某研究所能源与环境政策方向研究助理</a:t>
            </a:r>
            <a:endParaRPr sz="20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222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从事能源与环境管理、低碳政策分析等方面的研究</a:t>
            </a:r>
            <a:endParaRPr sz="1600">
              <a:latin typeface="微软雅黑"/>
              <a:cs typeface="微软雅黑"/>
            </a:endParaRPr>
          </a:p>
          <a:p>
            <a:pPr marL="834390" marR="100330" indent="-285750">
              <a:lnSpc>
                <a:spcPct val="151200"/>
              </a:lnSpc>
              <a:spcBef>
                <a:spcPts val="5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具有资源环境管理、能源与气候政策、地理信息系 统等相关学科背景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96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具备独立承担研究课题的能力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885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具有较强的报告撰写能力和学习能力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985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具有良好的英文听说读写能力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52042" y="2697246"/>
            <a:ext cx="5410200" cy="300355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257810" rIns="0" bIns="0" rtlCol="0">
            <a:spAutoFit/>
          </a:bodyPr>
          <a:lstStyle/>
          <a:p>
            <a:pPr marL="544830">
              <a:lnSpc>
                <a:spcPct val="100000"/>
              </a:lnSpc>
              <a:spcBef>
                <a:spcPts val="2030"/>
              </a:spcBef>
            </a:pPr>
            <a:r>
              <a:rPr sz="2000" dirty="0">
                <a:latin typeface="微软雅黑"/>
                <a:cs typeface="微软雅黑"/>
              </a:rPr>
              <a:t>某企业对外事务专员（能源政策研究方向）</a:t>
            </a:r>
            <a:endParaRPr sz="2000">
              <a:latin typeface="微软雅黑"/>
              <a:cs typeface="微软雅黑"/>
            </a:endParaRPr>
          </a:p>
          <a:p>
            <a:pPr marL="833755" indent="-285750">
              <a:lnSpc>
                <a:spcPct val="100000"/>
              </a:lnSpc>
              <a:spcBef>
                <a:spcPts val="2225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能源政策研究与分析</a:t>
            </a:r>
            <a:endParaRPr sz="1600">
              <a:latin typeface="微软雅黑"/>
              <a:cs typeface="微软雅黑"/>
            </a:endParaRPr>
          </a:p>
          <a:p>
            <a:pPr marL="833755" indent="-285750">
              <a:lnSpc>
                <a:spcPct val="100000"/>
              </a:lnSpc>
              <a:spcBef>
                <a:spcPts val="985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整理相关区域城市的政策及解读</a:t>
            </a:r>
            <a:endParaRPr sz="1600">
              <a:latin typeface="微软雅黑"/>
              <a:cs typeface="微软雅黑"/>
            </a:endParaRPr>
          </a:p>
          <a:p>
            <a:pPr marL="833755" indent="-285750">
              <a:lnSpc>
                <a:spcPct val="100000"/>
              </a:lnSpc>
              <a:spcBef>
                <a:spcPts val="985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各类申请材料与报告的准备</a:t>
            </a:r>
            <a:endParaRPr sz="1600">
              <a:latin typeface="微软雅黑"/>
              <a:cs typeface="微软雅黑"/>
            </a:endParaRPr>
          </a:p>
          <a:p>
            <a:pPr marL="833755" indent="-285750">
              <a:lnSpc>
                <a:spcPct val="100000"/>
              </a:lnSpc>
              <a:spcBef>
                <a:spcPts val="985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支持品牌宣传项目的计划和推广</a:t>
            </a:r>
            <a:endParaRPr sz="1600">
              <a:latin typeface="微软雅黑"/>
              <a:cs typeface="微软雅黑"/>
            </a:endParaRPr>
          </a:p>
          <a:p>
            <a:pPr marL="833755" indent="-285750">
              <a:lnSpc>
                <a:spcPct val="100000"/>
              </a:lnSpc>
              <a:spcBef>
                <a:spcPts val="86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中英文读写流利，信息检索能力突出者优先</a:t>
            </a:r>
            <a:endParaRPr sz="1600">
              <a:latin typeface="微软雅黑"/>
              <a:cs typeface="微软雅黑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31400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 smtClean="0">
                <a:latin typeface="Arial"/>
                <a:cs typeface="Arial"/>
              </a:rPr>
              <a:t>2</a:t>
            </a:r>
            <a:r>
              <a:rPr spc="-95" dirty="0" smtClean="0">
                <a:latin typeface="Arial"/>
                <a:cs typeface="Arial"/>
              </a:rPr>
              <a:t> </a:t>
            </a:r>
            <a:r>
              <a:rPr dirty="0"/>
              <a:t>职业发展前景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19</a:t>
            </a:fld>
            <a:endParaRPr dirty="0"/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085870" y="921052"/>
            <a:ext cx="5720080" cy="2388235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135255" rIns="0" bIns="0" rtlCol="0">
            <a:spAutoFit/>
          </a:bodyPr>
          <a:lstStyle/>
          <a:p>
            <a:pPr marL="544830">
              <a:lnSpc>
                <a:spcPct val="100000"/>
              </a:lnSpc>
              <a:spcBef>
                <a:spcPts val="1065"/>
              </a:spcBef>
            </a:pPr>
            <a:r>
              <a:rPr sz="2000" dirty="0">
                <a:latin typeface="微软雅黑"/>
                <a:cs typeface="微软雅黑"/>
              </a:rPr>
              <a:t>某汽车制造公司数据管理工程师</a:t>
            </a:r>
            <a:endParaRPr sz="20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129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制定企业数据管理政策和流程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985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开发数据管理具体工作流程和规范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98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具备软件开发、机器学习、数据工程等专业背景知识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89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熟悉数据安全相关法规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96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具备良好的沟通技巧，良好的口头和书面表达能力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6541" y="921053"/>
            <a:ext cx="5345430" cy="2388235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129540" rIns="0" bIns="0" rtlCol="0">
            <a:spAutoFit/>
          </a:bodyPr>
          <a:lstStyle/>
          <a:p>
            <a:pPr marL="545465">
              <a:lnSpc>
                <a:spcPct val="100000"/>
              </a:lnSpc>
              <a:spcBef>
                <a:spcPts val="1020"/>
              </a:spcBef>
            </a:pPr>
            <a:r>
              <a:rPr sz="2000" dirty="0">
                <a:latin typeface="微软雅黑"/>
                <a:cs typeface="微软雅黑"/>
              </a:rPr>
              <a:t>某企业对外事务专员</a:t>
            </a:r>
            <a:r>
              <a:rPr sz="2000" spc="-10" dirty="0">
                <a:latin typeface="微软雅黑"/>
                <a:cs typeface="微软雅黑"/>
              </a:rPr>
              <a:t>(</a:t>
            </a:r>
            <a:r>
              <a:rPr sz="2000" dirty="0">
                <a:latin typeface="微软雅黑"/>
                <a:cs typeface="微软雅黑"/>
              </a:rPr>
              <a:t>能源政策研究方向)</a:t>
            </a:r>
            <a:endParaRPr sz="20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1335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能源政策研究与分析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985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整理相关区域城市的政策及解读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98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各类申请材料与报告的准备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89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支持品牌宣传项目的计划和推广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96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中英文读写流利，信息检索能力突出者优先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409665" y="3569861"/>
            <a:ext cx="5345430" cy="2388235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132080" rIns="0" bIns="0" rtlCol="0">
            <a:spAutoFit/>
          </a:bodyPr>
          <a:lstStyle/>
          <a:p>
            <a:pPr marL="548005">
              <a:lnSpc>
                <a:spcPct val="100000"/>
              </a:lnSpc>
              <a:spcBef>
                <a:spcPts val="1040"/>
              </a:spcBef>
            </a:pPr>
            <a:r>
              <a:rPr sz="2000" dirty="0">
                <a:latin typeface="微软雅黑"/>
                <a:cs typeface="微软雅黑"/>
              </a:rPr>
              <a:t>某企业驻欧洲公关专员</a:t>
            </a:r>
            <a:endParaRPr sz="20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1315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理解公司在当地创造良好商业环境的发展战略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98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制定当地分公司的公关机制，维护公司品牌形象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985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政治学、管理、法律、国际交流等专业背景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89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熟悉当地行业相关政策和流程</a:t>
            </a:r>
            <a:endParaRPr sz="1600">
              <a:latin typeface="微软雅黑"/>
              <a:cs typeface="微软雅黑"/>
            </a:endParaRPr>
          </a:p>
          <a:p>
            <a:pPr marL="834390" indent="-285750">
              <a:lnSpc>
                <a:spcPct val="100000"/>
              </a:lnSpc>
              <a:spcBef>
                <a:spcPts val="960"/>
              </a:spcBef>
              <a:buFont typeface="Arial"/>
              <a:buChar char="•"/>
              <a:tabLst>
                <a:tab pos="833755" algn="l"/>
                <a:tab pos="834390" algn="l"/>
              </a:tabLst>
            </a:pPr>
            <a:r>
              <a:rPr sz="1600" dirty="0">
                <a:latin typeface="微软雅黑"/>
                <a:cs typeface="微软雅黑"/>
              </a:rPr>
              <a:t>具备优秀的沟通能力</a:t>
            </a:r>
            <a:endParaRPr sz="1600">
              <a:latin typeface="微软雅黑"/>
              <a:cs typeface="微软雅黑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31400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 smtClean="0">
                <a:latin typeface="Arial"/>
                <a:cs typeface="Arial"/>
              </a:rPr>
              <a:t>2</a:t>
            </a:r>
            <a:r>
              <a:rPr spc="-95" dirty="0" smtClean="0">
                <a:latin typeface="Arial"/>
                <a:cs typeface="Arial"/>
              </a:rPr>
              <a:t> </a:t>
            </a:r>
            <a:r>
              <a:rPr dirty="0"/>
              <a:t>职业发展前景</a:t>
            </a:r>
          </a:p>
        </p:txBody>
      </p:sp>
      <p:sp>
        <p:nvSpPr>
          <p:cNvPr id="3" name="object 3"/>
          <p:cNvSpPr/>
          <p:nvPr/>
        </p:nvSpPr>
        <p:spPr>
          <a:xfrm>
            <a:off x="793305" y="1456477"/>
            <a:ext cx="5925185" cy="2938145"/>
          </a:xfrm>
          <a:custGeom>
            <a:avLst/>
            <a:gdLst/>
            <a:ahLst/>
            <a:cxnLst/>
            <a:rect l="l" t="t" r="r" b="b"/>
            <a:pathLst>
              <a:path w="5925184" h="2938145">
                <a:moveTo>
                  <a:pt x="0" y="0"/>
                </a:moveTo>
                <a:lnTo>
                  <a:pt x="5925127" y="0"/>
                </a:lnTo>
                <a:lnTo>
                  <a:pt x="5925127" y="2937920"/>
                </a:lnTo>
                <a:lnTo>
                  <a:pt x="0" y="2937920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93305" y="1363726"/>
            <a:ext cx="5925185" cy="2960370"/>
          </a:xfrm>
          <a:prstGeom prst="rect">
            <a:avLst/>
          </a:prstGeom>
        </p:spPr>
        <p:txBody>
          <a:bodyPr vert="horz" wrap="square" lIns="0" tIns="125730" rIns="0" bIns="0" rtlCol="0">
            <a:spAutoFit/>
          </a:bodyPr>
          <a:lstStyle/>
          <a:p>
            <a:pPr marL="370205">
              <a:lnSpc>
                <a:spcPct val="100000"/>
              </a:lnSpc>
              <a:spcBef>
                <a:spcPts val="990"/>
              </a:spcBef>
            </a:pPr>
            <a:r>
              <a:rPr sz="2000" b="1" dirty="0">
                <a:latin typeface="微软雅黑"/>
                <a:cs typeface="微软雅黑"/>
              </a:rPr>
              <a:t>亚琛工大国际学院职业发展服务</a:t>
            </a:r>
            <a:endParaRPr sz="2000">
              <a:latin typeface="微软雅黑"/>
              <a:cs typeface="微软雅黑"/>
            </a:endParaRPr>
          </a:p>
          <a:p>
            <a:pPr marL="304165" indent="-212725">
              <a:lnSpc>
                <a:spcPct val="100000"/>
              </a:lnSpc>
              <a:spcBef>
                <a:spcPts val="710"/>
              </a:spcBef>
              <a:buClr>
                <a:srgbClr val="8EBAE5"/>
              </a:buClr>
              <a:buSzPct val="96875"/>
              <a:buFont typeface="Segoe UI Symbol"/>
              <a:buChar char="✓"/>
              <a:tabLst>
                <a:tab pos="304165" algn="l"/>
              </a:tabLst>
            </a:pPr>
            <a:r>
              <a:rPr sz="1600" dirty="0">
                <a:latin typeface="微软雅黑"/>
                <a:cs typeface="微软雅黑"/>
              </a:rPr>
              <a:t>职业发展咨询</a:t>
            </a:r>
            <a:endParaRPr sz="1600">
              <a:latin typeface="微软雅黑"/>
              <a:cs typeface="微软雅黑"/>
            </a:endParaRPr>
          </a:p>
          <a:p>
            <a:pPr marL="304165" indent="-212725">
              <a:lnSpc>
                <a:spcPct val="100000"/>
              </a:lnSpc>
              <a:spcBef>
                <a:spcPts val="865"/>
              </a:spcBef>
              <a:buClr>
                <a:srgbClr val="8EBAE5"/>
              </a:buClr>
              <a:buSzPct val="96875"/>
              <a:buFont typeface="Segoe UI Symbol"/>
              <a:buChar char="✓"/>
              <a:tabLst>
                <a:tab pos="304165" algn="l"/>
              </a:tabLst>
            </a:pPr>
            <a:r>
              <a:rPr sz="1600" dirty="0">
                <a:latin typeface="微软雅黑"/>
                <a:cs typeface="微软雅黑"/>
              </a:rPr>
              <a:t>参观访问</a:t>
            </a:r>
            <a:endParaRPr sz="1600">
              <a:latin typeface="微软雅黑"/>
              <a:cs typeface="微软雅黑"/>
            </a:endParaRPr>
          </a:p>
          <a:p>
            <a:pPr marL="304165" indent="-212725">
              <a:lnSpc>
                <a:spcPct val="100000"/>
              </a:lnSpc>
              <a:spcBef>
                <a:spcPts val="985"/>
              </a:spcBef>
              <a:buClr>
                <a:srgbClr val="8EBAE5"/>
              </a:buClr>
              <a:buSzPct val="96875"/>
              <a:buFont typeface="Segoe UI Symbol"/>
              <a:buChar char="✓"/>
              <a:tabLst>
                <a:tab pos="304165" algn="l"/>
              </a:tabLst>
            </a:pPr>
            <a:r>
              <a:rPr sz="1600" dirty="0">
                <a:latin typeface="微软雅黑"/>
                <a:cs typeface="微软雅黑"/>
              </a:rPr>
              <a:t>在线职业发展平台</a:t>
            </a:r>
            <a:endParaRPr sz="1600">
              <a:latin typeface="微软雅黑"/>
              <a:cs typeface="微软雅黑"/>
            </a:endParaRPr>
          </a:p>
          <a:p>
            <a:pPr marL="304165" indent="-212725">
              <a:lnSpc>
                <a:spcPct val="100000"/>
              </a:lnSpc>
              <a:spcBef>
                <a:spcPts val="985"/>
              </a:spcBef>
              <a:buClr>
                <a:srgbClr val="8EBAE5"/>
              </a:buClr>
              <a:buSzPct val="96875"/>
              <a:buFont typeface="Segoe UI Symbol"/>
              <a:buChar char="✓"/>
              <a:tabLst>
                <a:tab pos="304165" algn="l"/>
              </a:tabLst>
            </a:pPr>
            <a:r>
              <a:rPr sz="1600" dirty="0">
                <a:latin typeface="微软雅黑"/>
                <a:cs typeface="微软雅黑"/>
              </a:rPr>
              <a:t>求职技巧</a:t>
            </a:r>
            <a:endParaRPr sz="1600">
              <a:latin typeface="微软雅黑"/>
              <a:cs typeface="微软雅黑"/>
            </a:endParaRPr>
          </a:p>
          <a:p>
            <a:pPr marL="304165" indent="-212725">
              <a:lnSpc>
                <a:spcPct val="100000"/>
              </a:lnSpc>
              <a:spcBef>
                <a:spcPts val="980"/>
              </a:spcBef>
              <a:buClr>
                <a:srgbClr val="8EBAE5"/>
              </a:buClr>
              <a:buSzPct val="96875"/>
              <a:buFont typeface="Segoe UI Symbol"/>
              <a:buChar char="✓"/>
              <a:tabLst>
                <a:tab pos="304165" algn="l"/>
              </a:tabLst>
            </a:pPr>
            <a:r>
              <a:rPr sz="1600" dirty="0">
                <a:latin typeface="微软雅黑"/>
                <a:cs typeface="微软雅黑"/>
              </a:rPr>
              <a:t>企业引荐</a:t>
            </a:r>
            <a:endParaRPr sz="1600">
              <a:latin typeface="微软雅黑"/>
              <a:cs typeface="微软雅黑"/>
            </a:endParaRPr>
          </a:p>
          <a:p>
            <a:pPr marL="304165" indent="-212725">
              <a:lnSpc>
                <a:spcPct val="100000"/>
              </a:lnSpc>
              <a:spcBef>
                <a:spcPts val="985"/>
              </a:spcBef>
              <a:buClr>
                <a:srgbClr val="8EBAE5"/>
              </a:buClr>
              <a:buSzPct val="96875"/>
              <a:buFont typeface="Segoe UI Symbol"/>
              <a:buChar char="✓"/>
              <a:tabLst>
                <a:tab pos="304165" algn="l"/>
              </a:tabLst>
            </a:pPr>
            <a:r>
              <a:rPr sz="1600" dirty="0">
                <a:latin typeface="微软雅黑"/>
                <a:cs typeface="微软雅黑"/>
              </a:rPr>
              <a:t>招聘活动</a:t>
            </a:r>
            <a:endParaRPr sz="1600">
              <a:latin typeface="微软雅黑"/>
              <a:cs typeface="微软雅黑"/>
            </a:endParaRPr>
          </a:p>
          <a:p>
            <a:pPr marL="304165" indent="-212725">
              <a:lnSpc>
                <a:spcPct val="100000"/>
              </a:lnSpc>
              <a:spcBef>
                <a:spcPts val="865"/>
              </a:spcBef>
              <a:buClr>
                <a:srgbClr val="8EBAE5"/>
              </a:buClr>
              <a:buSzPct val="96875"/>
              <a:buFont typeface="Segoe UI Symbol"/>
              <a:buChar char="✓"/>
              <a:tabLst>
                <a:tab pos="304165" algn="l"/>
              </a:tabLst>
            </a:pPr>
            <a:r>
              <a:rPr sz="1600" dirty="0">
                <a:latin typeface="微软雅黑"/>
                <a:cs typeface="微软雅黑"/>
              </a:rPr>
              <a:t>与合作企业开展工作营等活动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8542" y="4575648"/>
            <a:ext cx="5934710" cy="379095"/>
          </a:xfrm>
          <a:prstGeom prst="rect">
            <a:avLst/>
          </a:prstGeom>
          <a:solidFill>
            <a:srgbClr val="8EBAE5"/>
          </a:solidFill>
        </p:spPr>
        <p:txBody>
          <a:bodyPr vert="horz" wrap="square" lIns="0" tIns="38735" rIns="0" bIns="0" rtlCol="0">
            <a:spAutoFit/>
          </a:bodyPr>
          <a:lstStyle/>
          <a:p>
            <a:pPr marL="795020">
              <a:lnSpc>
                <a:spcPct val="100000"/>
              </a:lnSpc>
              <a:spcBef>
                <a:spcPts val="305"/>
              </a:spcBef>
            </a:pPr>
            <a:r>
              <a:rPr sz="1800" dirty="0">
                <a:solidFill>
                  <a:srgbClr val="FFFFFF"/>
                </a:solidFill>
                <a:latin typeface="微软雅黑"/>
                <a:cs typeface="微软雅黑"/>
              </a:rPr>
              <a:t>提供求职申请材料准</a:t>
            </a:r>
            <a:r>
              <a:rPr sz="1800" spc="-5" dirty="0">
                <a:solidFill>
                  <a:srgbClr val="FFFFFF"/>
                </a:solidFill>
                <a:latin typeface="微软雅黑"/>
                <a:cs typeface="微软雅黑"/>
              </a:rPr>
              <a:t>备</a:t>
            </a:r>
            <a:r>
              <a:rPr sz="1800" dirty="0">
                <a:solidFill>
                  <a:srgbClr val="FFFFFF"/>
                </a:solidFill>
                <a:latin typeface="微软雅黑"/>
                <a:cs typeface="微软雅黑"/>
              </a:rPr>
              <a:t>、实习、论文等支持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83999" y="1103678"/>
            <a:ext cx="705600" cy="7055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968746" y="1456477"/>
            <a:ext cx="4851128" cy="363176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20</a:t>
            </a:fld>
            <a:endParaRPr dirty="0"/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454025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>
                <a:latin typeface="Arial"/>
                <a:cs typeface="Arial"/>
              </a:rPr>
              <a:t>3</a:t>
            </a:r>
            <a:r>
              <a:rPr spc="-5" dirty="0" smtClean="0">
                <a:latin typeface="Arial"/>
                <a:cs typeface="Arial"/>
              </a:rPr>
              <a:t>.</a:t>
            </a:r>
            <a:r>
              <a:rPr spc="-95" dirty="0" smtClean="0">
                <a:latin typeface="Arial"/>
                <a:cs typeface="Arial"/>
              </a:rPr>
              <a:t> </a:t>
            </a:r>
            <a:r>
              <a:rPr dirty="0"/>
              <a:t>欧洲研究硕士预备课程</a:t>
            </a:r>
          </a:p>
        </p:txBody>
      </p:sp>
      <p:sp>
        <p:nvSpPr>
          <p:cNvPr id="3" name="object 3"/>
          <p:cNvSpPr/>
          <p:nvPr/>
        </p:nvSpPr>
        <p:spPr>
          <a:xfrm>
            <a:off x="841440" y="3807654"/>
            <a:ext cx="11026775" cy="1984375"/>
          </a:xfrm>
          <a:custGeom>
            <a:avLst/>
            <a:gdLst/>
            <a:ahLst/>
            <a:cxnLst/>
            <a:rect l="l" t="t" r="r" b="b"/>
            <a:pathLst>
              <a:path w="11026775" h="1984375">
                <a:moveTo>
                  <a:pt x="0" y="0"/>
                </a:moveTo>
                <a:lnTo>
                  <a:pt x="11026560" y="0"/>
                </a:lnTo>
                <a:lnTo>
                  <a:pt x="11026560" y="1983812"/>
                </a:lnTo>
                <a:lnTo>
                  <a:pt x="0" y="1983812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41440" y="3756405"/>
            <a:ext cx="11026775" cy="1978660"/>
          </a:xfrm>
          <a:prstGeom prst="rect">
            <a:avLst/>
          </a:prstGeom>
        </p:spPr>
        <p:txBody>
          <a:bodyPr vert="horz" wrap="square" lIns="0" tIns="186690" rIns="0" bIns="0" rtlCol="0">
            <a:spAutoFit/>
          </a:bodyPr>
          <a:lstStyle/>
          <a:p>
            <a:pPr marL="370205">
              <a:lnSpc>
                <a:spcPct val="100000"/>
              </a:lnSpc>
              <a:spcBef>
                <a:spcPts val="1470"/>
              </a:spcBef>
            </a:pPr>
            <a:r>
              <a:rPr sz="2000" b="1" dirty="0" smtClean="0">
                <a:latin typeface="微软雅黑"/>
                <a:cs typeface="微软雅黑"/>
              </a:rPr>
              <a:t>参加硕士预备课程</a:t>
            </a:r>
            <a:r>
              <a:rPr lang="zh-CN" altLang="en-US" sz="2000" b="1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/>
              </a:rPr>
              <a:t>（</a:t>
            </a:r>
            <a:r>
              <a:rPr lang="en-US" altLang="zh-CN" sz="2000" b="1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/>
              </a:rPr>
              <a:t>5000</a:t>
            </a:r>
            <a:r>
              <a:rPr lang="zh-CN" altLang="en-US" sz="2000" b="1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/>
              </a:rPr>
              <a:t>欧元）</a:t>
            </a:r>
            <a:endParaRPr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/>
            </a:endParaRPr>
          </a:p>
          <a:p>
            <a:pPr marL="377190" indent="-285750">
              <a:lnSpc>
                <a:spcPct val="100000"/>
              </a:lnSpc>
              <a:spcBef>
                <a:spcPts val="1095"/>
              </a:spcBef>
              <a:buFont typeface="Arial"/>
              <a:buChar char="•"/>
              <a:tabLst>
                <a:tab pos="376555" algn="l"/>
                <a:tab pos="377190" algn="l"/>
              </a:tabLst>
            </a:pPr>
            <a:r>
              <a:rPr sz="1600" dirty="0">
                <a:latin typeface="微软雅黑"/>
                <a:cs typeface="微软雅黑"/>
              </a:rPr>
              <a:t>更新欧盟及其政治体系的相关知识</a:t>
            </a:r>
          </a:p>
          <a:p>
            <a:pPr marL="377190" indent="-285750">
              <a:lnSpc>
                <a:spcPct val="100000"/>
              </a:lnSpc>
              <a:spcBef>
                <a:spcPts val="890"/>
              </a:spcBef>
              <a:buFont typeface="Arial"/>
              <a:buChar char="•"/>
              <a:tabLst>
                <a:tab pos="376555" algn="l"/>
                <a:tab pos="377190" algn="l"/>
              </a:tabLst>
            </a:pPr>
            <a:r>
              <a:rPr sz="1600" dirty="0">
                <a:latin typeface="微软雅黑"/>
                <a:cs typeface="微软雅黑"/>
              </a:rPr>
              <a:t>提升英语技能，学习有关欧洲的专业术语</a:t>
            </a:r>
          </a:p>
          <a:p>
            <a:pPr marL="377190" indent="-285750">
              <a:lnSpc>
                <a:spcPct val="100000"/>
              </a:lnSpc>
              <a:spcBef>
                <a:spcPts val="960"/>
              </a:spcBef>
              <a:buFont typeface="Arial"/>
              <a:buChar char="•"/>
              <a:tabLst>
                <a:tab pos="376555" algn="l"/>
                <a:tab pos="377190" algn="l"/>
              </a:tabLst>
            </a:pPr>
            <a:r>
              <a:rPr sz="1600" dirty="0">
                <a:latin typeface="微软雅黑"/>
                <a:cs typeface="微软雅黑"/>
              </a:rPr>
              <a:t>了解亚琛工大及其教学标准</a:t>
            </a:r>
          </a:p>
          <a:p>
            <a:pPr marL="377190" indent="-285750">
              <a:lnSpc>
                <a:spcPct val="100000"/>
              </a:lnSpc>
              <a:spcBef>
                <a:spcPts val="980"/>
              </a:spcBef>
              <a:buFont typeface="Arial"/>
              <a:buChar char="•"/>
              <a:tabLst>
                <a:tab pos="376555" algn="l"/>
                <a:tab pos="377190" algn="l"/>
              </a:tabLst>
            </a:pPr>
            <a:r>
              <a:rPr sz="1600" dirty="0">
                <a:latin typeface="微软雅黑"/>
                <a:cs typeface="微软雅黑"/>
              </a:rPr>
              <a:t>获得预备课程前、中、后全程在学习与行政管理方面的支持</a:t>
            </a:r>
          </a:p>
        </p:txBody>
      </p:sp>
      <p:sp>
        <p:nvSpPr>
          <p:cNvPr id="5" name="object 5"/>
          <p:cNvSpPr/>
          <p:nvPr/>
        </p:nvSpPr>
        <p:spPr>
          <a:xfrm>
            <a:off x="382689" y="1037752"/>
            <a:ext cx="11485310" cy="250518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30814" y="3621217"/>
            <a:ext cx="705599" cy="7055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21</a:t>
            </a:fld>
            <a:endParaRPr dirty="0"/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8" y="230124"/>
            <a:ext cx="5267501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 smtClean="0">
                <a:latin typeface="Arial"/>
                <a:cs typeface="Arial"/>
              </a:rPr>
              <a:t>3</a:t>
            </a:r>
            <a:r>
              <a:rPr spc="-5" dirty="0" smtClean="0">
                <a:latin typeface="Arial"/>
                <a:cs typeface="Arial"/>
              </a:rPr>
              <a:t>.</a:t>
            </a:r>
            <a:r>
              <a:rPr spc="-95" dirty="0" smtClean="0">
                <a:latin typeface="Arial"/>
                <a:cs typeface="Arial"/>
              </a:rPr>
              <a:t> </a:t>
            </a:r>
            <a:r>
              <a:rPr dirty="0"/>
              <a:t>欧洲研究硕士预备课程</a:t>
            </a:r>
          </a:p>
        </p:txBody>
      </p:sp>
      <p:sp>
        <p:nvSpPr>
          <p:cNvPr id="3" name="object 3"/>
          <p:cNvSpPr/>
          <p:nvPr/>
        </p:nvSpPr>
        <p:spPr>
          <a:xfrm>
            <a:off x="1374786" y="1152000"/>
            <a:ext cx="9505950" cy="4770755"/>
          </a:xfrm>
          <a:custGeom>
            <a:avLst/>
            <a:gdLst/>
            <a:ahLst/>
            <a:cxnLst/>
            <a:rect l="l" t="t" r="r" b="b"/>
            <a:pathLst>
              <a:path w="9505950" h="4770755">
                <a:moveTo>
                  <a:pt x="0" y="0"/>
                </a:moveTo>
                <a:lnTo>
                  <a:pt x="9505930" y="0"/>
                </a:lnTo>
                <a:lnTo>
                  <a:pt x="9505930" y="4770536"/>
                </a:lnTo>
                <a:lnTo>
                  <a:pt x="0" y="4770536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907222" y="1397508"/>
            <a:ext cx="8849360" cy="4145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latin typeface="微软雅黑"/>
                <a:cs typeface="微软雅黑"/>
              </a:rPr>
              <a:t>英语练习——语言及软技能提升</a:t>
            </a:r>
            <a:endParaRPr sz="2000">
              <a:latin typeface="微软雅黑"/>
              <a:cs typeface="微软雅黑"/>
            </a:endParaRPr>
          </a:p>
          <a:p>
            <a:pPr marL="15875">
              <a:lnSpc>
                <a:spcPct val="100000"/>
              </a:lnSpc>
              <a:spcBef>
                <a:spcPts val="1620"/>
              </a:spcBef>
            </a:pPr>
            <a:r>
              <a:rPr sz="1600" b="1" dirty="0">
                <a:latin typeface="微软雅黑"/>
                <a:cs typeface="微软雅黑"/>
              </a:rPr>
              <a:t>课程内容</a:t>
            </a:r>
            <a:endParaRPr sz="1600">
              <a:latin typeface="微软雅黑"/>
              <a:cs typeface="微软雅黑"/>
            </a:endParaRPr>
          </a:p>
          <a:p>
            <a:pPr marL="301625" indent="-285750">
              <a:lnSpc>
                <a:spcPct val="100000"/>
              </a:lnSpc>
              <a:spcBef>
                <a:spcPts val="580"/>
              </a:spcBef>
              <a:buFont typeface="Arial"/>
              <a:buChar char="•"/>
              <a:tabLst>
                <a:tab pos="301625" algn="l"/>
                <a:tab pos="302260" algn="l"/>
              </a:tabLst>
            </a:pPr>
            <a:r>
              <a:rPr sz="1600" dirty="0">
                <a:latin typeface="微软雅黑"/>
                <a:cs typeface="微软雅黑"/>
              </a:rPr>
              <a:t>小组练习英语口语、讨论以及英文写作，话题包括欧洲社会、政治和文化</a:t>
            </a:r>
            <a:endParaRPr sz="1600">
              <a:latin typeface="微软雅黑"/>
              <a:cs typeface="微软雅黑"/>
            </a:endParaRPr>
          </a:p>
          <a:p>
            <a:pPr marL="301625" indent="-285750">
              <a:lnSpc>
                <a:spcPct val="100000"/>
              </a:lnSpc>
              <a:spcBef>
                <a:spcPts val="575"/>
              </a:spcBef>
              <a:buFont typeface="Arial"/>
              <a:buChar char="•"/>
              <a:tabLst>
                <a:tab pos="301625" algn="l"/>
                <a:tab pos="302260" algn="l"/>
              </a:tabLst>
            </a:pPr>
            <a:r>
              <a:rPr sz="1600" dirty="0">
                <a:latin typeface="微软雅黑"/>
                <a:cs typeface="微软雅黑"/>
              </a:rPr>
              <a:t>改进英语发音和流利度，让英语交流更自如、自信</a:t>
            </a:r>
            <a:endParaRPr sz="1600">
              <a:latin typeface="微软雅黑"/>
              <a:cs typeface="微软雅黑"/>
            </a:endParaRPr>
          </a:p>
          <a:p>
            <a:pPr marL="301625" indent="-285750">
              <a:lnSpc>
                <a:spcPct val="100000"/>
              </a:lnSpc>
              <a:spcBef>
                <a:spcPts val="695"/>
              </a:spcBef>
              <a:buFont typeface="Arial"/>
              <a:buChar char="•"/>
              <a:tabLst>
                <a:tab pos="301625" algn="l"/>
                <a:tab pos="302260" algn="l"/>
              </a:tabLst>
            </a:pPr>
            <a:r>
              <a:rPr sz="1600" dirty="0">
                <a:latin typeface="微软雅黑"/>
                <a:cs typeface="微软雅黑"/>
              </a:rPr>
              <a:t>学习</a:t>
            </a:r>
            <a:r>
              <a:rPr sz="1600" spc="-50" dirty="0">
                <a:latin typeface="微软雅黑"/>
                <a:cs typeface="微软雅黑"/>
              </a:rPr>
              <a:t>MPA</a:t>
            </a:r>
            <a:r>
              <a:rPr sz="1600" dirty="0">
                <a:latin typeface="微软雅黑"/>
                <a:cs typeface="微软雅黑"/>
              </a:rPr>
              <a:t>课程专业词汇</a:t>
            </a:r>
            <a:endParaRPr sz="1600">
              <a:latin typeface="微软雅黑"/>
              <a:cs typeface="微软雅黑"/>
            </a:endParaRPr>
          </a:p>
          <a:p>
            <a:pPr marL="301625" indent="-285750">
              <a:lnSpc>
                <a:spcPct val="100000"/>
              </a:lnSpc>
              <a:spcBef>
                <a:spcPts val="575"/>
              </a:spcBef>
              <a:buFont typeface="Arial"/>
              <a:buChar char="•"/>
              <a:tabLst>
                <a:tab pos="301625" algn="l"/>
                <a:tab pos="302260" algn="l"/>
              </a:tabLst>
            </a:pPr>
            <a:r>
              <a:rPr sz="1600" dirty="0">
                <a:latin typeface="微软雅黑"/>
                <a:cs typeface="微软雅黑"/>
              </a:rPr>
              <a:t>学习模式：文本阅读+线上互动讨论课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2650">
              <a:latin typeface="Times New Roman"/>
              <a:cs typeface="Times New Roman"/>
            </a:endParaRPr>
          </a:p>
          <a:p>
            <a:pPr marL="15875">
              <a:lnSpc>
                <a:spcPct val="100000"/>
              </a:lnSpc>
            </a:pPr>
            <a:r>
              <a:rPr sz="1600" b="1" dirty="0">
                <a:latin typeface="微软雅黑"/>
                <a:cs typeface="微软雅黑"/>
              </a:rPr>
              <a:t>授课老师</a:t>
            </a:r>
            <a:r>
              <a:rPr sz="1600" b="1" spc="465" dirty="0">
                <a:latin typeface="微软雅黑"/>
                <a:cs typeface="微软雅黑"/>
              </a:rPr>
              <a:t> </a:t>
            </a:r>
            <a:r>
              <a:rPr sz="1600" dirty="0">
                <a:latin typeface="微软雅黑"/>
                <a:cs typeface="微软雅黑"/>
              </a:rPr>
              <a:t>亚琛工大语言中心</a:t>
            </a:r>
            <a:r>
              <a:rPr sz="1600" spc="-5" dirty="0">
                <a:latin typeface="微软雅黑"/>
                <a:cs typeface="微软雅黑"/>
              </a:rPr>
              <a:t>Breanna</a:t>
            </a:r>
            <a:r>
              <a:rPr sz="1600" dirty="0">
                <a:latin typeface="微软雅黑"/>
                <a:cs typeface="微软雅黑"/>
              </a:rPr>
              <a:t> </a:t>
            </a:r>
            <a:r>
              <a:rPr sz="1600" spc="-5" dirty="0">
                <a:latin typeface="微软雅黑"/>
                <a:cs typeface="微软雅黑"/>
              </a:rPr>
              <a:t>Alexander</a:t>
            </a:r>
            <a:endParaRPr sz="1600">
              <a:latin typeface="微软雅黑"/>
              <a:cs typeface="微软雅黑"/>
            </a:endParaRPr>
          </a:p>
          <a:p>
            <a:pPr marL="301625" marR="5080" indent="-285750">
              <a:lnSpc>
                <a:spcPct val="105000"/>
              </a:lnSpc>
              <a:spcBef>
                <a:spcPts val="480"/>
              </a:spcBef>
              <a:buFont typeface="Arial"/>
              <a:buChar char="•"/>
              <a:tabLst>
                <a:tab pos="301625" algn="l"/>
                <a:tab pos="302260" algn="l"/>
              </a:tabLst>
            </a:pPr>
            <a:r>
              <a:rPr sz="1600" dirty="0">
                <a:latin typeface="微软雅黑"/>
                <a:cs typeface="微软雅黑"/>
              </a:rPr>
              <a:t>美国俄亥俄州肯特大学广告与新闻专业本科学位，台湾静宜大学语言学（即社会语言学、跨文化 交流和双语研究）硕士学位</a:t>
            </a:r>
            <a:endParaRPr sz="1600">
              <a:latin typeface="微软雅黑"/>
              <a:cs typeface="微软雅黑"/>
            </a:endParaRPr>
          </a:p>
          <a:p>
            <a:pPr marL="301625" indent="-285750">
              <a:lnSpc>
                <a:spcPts val="1910"/>
              </a:lnSpc>
              <a:spcBef>
                <a:spcPts val="575"/>
              </a:spcBef>
              <a:buFont typeface="Arial"/>
              <a:buChar char="•"/>
              <a:tabLst>
                <a:tab pos="301625" algn="l"/>
                <a:tab pos="302260" algn="l"/>
              </a:tabLst>
            </a:pPr>
            <a:r>
              <a:rPr sz="1600" dirty="0">
                <a:latin typeface="微软雅黑"/>
                <a:cs typeface="微软雅黑"/>
              </a:rPr>
              <a:t>拥有丰富的英语教学经验，现专注于</a:t>
            </a:r>
            <a:r>
              <a:rPr sz="1600" spc="-5" dirty="0">
                <a:latin typeface="微软雅黑"/>
                <a:cs typeface="微软雅黑"/>
              </a:rPr>
              <a:t>EAP（</a:t>
            </a:r>
            <a:r>
              <a:rPr sz="1600" dirty="0">
                <a:latin typeface="微软雅黑"/>
                <a:cs typeface="微软雅黑"/>
              </a:rPr>
              <a:t>学术英语）教学；曾在台湾大叶大学国际语言中心、</a:t>
            </a:r>
            <a:endParaRPr sz="1600">
              <a:latin typeface="微软雅黑"/>
              <a:cs typeface="微软雅黑"/>
            </a:endParaRPr>
          </a:p>
          <a:p>
            <a:pPr marL="301625">
              <a:lnSpc>
                <a:spcPts val="1910"/>
              </a:lnSpc>
            </a:pPr>
            <a:r>
              <a:rPr sz="1600" dirty="0">
                <a:latin typeface="微软雅黑"/>
                <a:cs typeface="微软雅黑"/>
              </a:rPr>
              <a:t>柏林工业大学和波茨坦大学任教</a:t>
            </a:r>
            <a:endParaRPr sz="1600">
              <a:latin typeface="微软雅黑"/>
              <a:cs typeface="微软雅黑"/>
            </a:endParaRPr>
          </a:p>
          <a:p>
            <a:pPr marL="301625" indent="-285750">
              <a:lnSpc>
                <a:spcPct val="100000"/>
              </a:lnSpc>
              <a:spcBef>
                <a:spcPts val="580"/>
              </a:spcBef>
              <a:buFont typeface="Arial"/>
              <a:buChar char="•"/>
              <a:tabLst>
                <a:tab pos="301625" algn="l"/>
                <a:tab pos="302260" algn="l"/>
              </a:tabLst>
            </a:pPr>
            <a:r>
              <a:rPr sz="1600" dirty="0">
                <a:latin typeface="微软雅黑"/>
                <a:cs typeface="微软雅黑"/>
              </a:rPr>
              <a:t>专长教学领域</a:t>
            </a:r>
            <a:r>
              <a:rPr sz="1600" spc="-5" dirty="0">
                <a:latin typeface="微软雅黑"/>
                <a:cs typeface="微软雅黑"/>
              </a:rPr>
              <a:t>：EAP，</a:t>
            </a:r>
            <a:r>
              <a:rPr sz="1600" dirty="0">
                <a:latin typeface="微软雅黑"/>
                <a:cs typeface="微软雅黑"/>
              </a:rPr>
              <a:t>托福，学术演讲，跨文化交流，口语与发音，英语对话等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22</a:t>
            </a:fld>
            <a:endParaRPr dirty="0"/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8" y="230124"/>
            <a:ext cx="5648501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 smtClean="0">
                <a:latin typeface="Arial"/>
                <a:cs typeface="Arial"/>
              </a:rPr>
              <a:t>3</a:t>
            </a:r>
            <a:r>
              <a:rPr spc="-5" dirty="0" smtClean="0">
                <a:latin typeface="Arial"/>
                <a:cs typeface="Arial"/>
              </a:rPr>
              <a:t>.</a:t>
            </a:r>
            <a:r>
              <a:rPr spc="-95" dirty="0" smtClean="0">
                <a:latin typeface="Arial"/>
                <a:cs typeface="Arial"/>
              </a:rPr>
              <a:t> </a:t>
            </a:r>
            <a:r>
              <a:rPr dirty="0"/>
              <a:t>欧洲研究硕士预备课程</a:t>
            </a:r>
          </a:p>
        </p:txBody>
      </p:sp>
      <p:sp>
        <p:nvSpPr>
          <p:cNvPr id="3" name="object 3"/>
          <p:cNvSpPr/>
          <p:nvPr/>
        </p:nvSpPr>
        <p:spPr>
          <a:xfrm>
            <a:off x="1119191" y="951397"/>
            <a:ext cx="10017125" cy="4955540"/>
          </a:xfrm>
          <a:custGeom>
            <a:avLst/>
            <a:gdLst/>
            <a:ahLst/>
            <a:cxnLst/>
            <a:rect l="l" t="t" r="r" b="b"/>
            <a:pathLst>
              <a:path w="10017125" h="4955540">
                <a:moveTo>
                  <a:pt x="0" y="0"/>
                </a:moveTo>
                <a:lnTo>
                  <a:pt x="10017119" y="0"/>
                </a:lnTo>
                <a:lnTo>
                  <a:pt x="10017119" y="4955203"/>
                </a:lnTo>
                <a:lnTo>
                  <a:pt x="0" y="4955203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545">
              <a:lnSpc>
                <a:spcPct val="100000"/>
              </a:lnSpc>
              <a:spcBef>
                <a:spcPts val="100"/>
              </a:spcBef>
            </a:pPr>
            <a:r>
              <a:rPr dirty="0"/>
              <a:t>走近欧盟——背景知识了解</a:t>
            </a:r>
          </a:p>
          <a:p>
            <a:pPr marL="45720">
              <a:lnSpc>
                <a:spcPct val="100000"/>
              </a:lnSpc>
              <a:spcBef>
                <a:spcPts val="1600"/>
              </a:spcBef>
            </a:pPr>
            <a:r>
              <a:rPr sz="1600" dirty="0"/>
              <a:t>课程内容</a:t>
            </a:r>
            <a:endParaRPr sz="1600"/>
          </a:p>
          <a:p>
            <a:pPr marL="331470" indent="-285750">
              <a:lnSpc>
                <a:spcPct val="100000"/>
              </a:lnSpc>
              <a:spcBef>
                <a:spcPts val="575"/>
              </a:spcBef>
              <a:buFont typeface="Arial"/>
              <a:buChar char="•"/>
              <a:tabLst>
                <a:tab pos="332105" algn="l"/>
                <a:tab pos="332740" algn="l"/>
              </a:tabLst>
            </a:pPr>
            <a:r>
              <a:rPr sz="1600" b="0" dirty="0">
                <a:latin typeface="微软雅黑"/>
                <a:cs typeface="微软雅黑"/>
              </a:rPr>
              <a:t>欧盟的民主体系</a:t>
            </a:r>
            <a:endParaRPr sz="1600">
              <a:latin typeface="微软雅黑"/>
              <a:cs typeface="微软雅黑"/>
            </a:endParaRPr>
          </a:p>
          <a:p>
            <a:pPr marL="331470" indent="-285750">
              <a:lnSpc>
                <a:spcPct val="100000"/>
              </a:lnSpc>
              <a:spcBef>
                <a:spcPts val="600"/>
              </a:spcBef>
              <a:buFont typeface="Arial"/>
              <a:buChar char="•"/>
              <a:tabLst>
                <a:tab pos="332105" algn="l"/>
                <a:tab pos="332740" algn="l"/>
              </a:tabLst>
            </a:pPr>
            <a:r>
              <a:rPr sz="1600" b="0" dirty="0">
                <a:latin typeface="微软雅黑"/>
                <a:cs typeface="微软雅黑"/>
              </a:rPr>
              <a:t>欧盟架构与机构</a:t>
            </a:r>
            <a:endParaRPr sz="1600">
              <a:latin typeface="微软雅黑"/>
              <a:cs typeface="微软雅黑"/>
            </a:endParaRPr>
          </a:p>
          <a:p>
            <a:pPr marL="331470" indent="-285750">
              <a:lnSpc>
                <a:spcPct val="100000"/>
              </a:lnSpc>
              <a:spcBef>
                <a:spcPts val="670"/>
              </a:spcBef>
              <a:buFont typeface="Arial"/>
              <a:buChar char="•"/>
              <a:tabLst>
                <a:tab pos="332105" algn="l"/>
                <a:tab pos="332740" algn="l"/>
              </a:tabLst>
            </a:pPr>
            <a:r>
              <a:rPr sz="1600" b="0" dirty="0">
                <a:latin typeface="微软雅黑"/>
                <a:cs typeface="微软雅黑"/>
              </a:rPr>
              <a:t>欧洲政治与媒体</a:t>
            </a:r>
            <a:endParaRPr sz="1600">
              <a:latin typeface="微软雅黑"/>
              <a:cs typeface="微软雅黑"/>
            </a:endParaRPr>
          </a:p>
          <a:p>
            <a:pPr marL="331470" indent="-285750">
              <a:lnSpc>
                <a:spcPct val="100000"/>
              </a:lnSpc>
              <a:spcBef>
                <a:spcPts val="580"/>
              </a:spcBef>
              <a:buFont typeface="Arial"/>
              <a:buChar char="•"/>
              <a:tabLst>
                <a:tab pos="332105" algn="l"/>
                <a:tab pos="332740" algn="l"/>
              </a:tabLst>
            </a:pPr>
            <a:r>
              <a:rPr sz="1600" b="0" dirty="0">
                <a:latin typeface="微软雅黑"/>
                <a:cs typeface="微软雅黑"/>
              </a:rPr>
              <a:t>欧盟及其外交政策</a:t>
            </a:r>
            <a:endParaRPr sz="1600">
              <a:latin typeface="微软雅黑"/>
              <a:cs typeface="微软雅黑"/>
            </a:endParaRPr>
          </a:p>
          <a:p>
            <a:pPr marL="331470" indent="-285750">
              <a:lnSpc>
                <a:spcPct val="100000"/>
              </a:lnSpc>
              <a:spcBef>
                <a:spcPts val="575"/>
              </a:spcBef>
              <a:buFont typeface="Arial"/>
              <a:buChar char="•"/>
              <a:tabLst>
                <a:tab pos="332105" algn="l"/>
                <a:tab pos="332740" algn="l"/>
              </a:tabLst>
            </a:pPr>
            <a:r>
              <a:rPr sz="1600" b="0" dirty="0">
                <a:latin typeface="微软雅黑"/>
                <a:cs typeface="微软雅黑"/>
              </a:rPr>
              <a:t>学习模式：文本阅读+线上互动讨论课</a:t>
            </a:r>
            <a:endParaRPr sz="1600">
              <a:latin typeface="微软雅黑"/>
              <a:cs typeface="微软雅黑"/>
            </a:endParaRPr>
          </a:p>
          <a:p>
            <a:pPr marL="45720">
              <a:lnSpc>
                <a:spcPct val="100000"/>
              </a:lnSpc>
              <a:spcBef>
                <a:spcPts val="575"/>
              </a:spcBef>
            </a:pPr>
            <a:r>
              <a:rPr sz="1600" dirty="0"/>
              <a:t>授课老师</a:t>
            </a:r>
            <a:r>
              <a:rPr sz="1600" spc="459" dirty="0"/>
              <a:t> </a:t>
            </a:r>
            <a:r>
              <a:rPr sz="1600" b="0" dirty="0">
                <a:latin typeface="微软雅黑"/>
                <a:cs typeface="微软雅黑"/>
              </a:rPr>
              <a:t>亚琛工大政治学研究所Robert </a:t>
            </a:r>
            <a:r>
              <a:rPr sz="1600" b="0" spc="-5" dirty="0">
                <a:latin typeface="微软雅黑"/>
                <a:cs typeface="微软雅黑"/>
              </a:rPr>
              <a:t>Flader</a:t>
            </a:r>
            <a:r>
              <a:rPr sz="1600" b="0" dirty="0">
                <a:latin typeface="微软雅黑"/>
                <a:cs typeface="微软雅黑"/>
              </a:rPr>
              <a:t>博士</a:t>
            </a:r>
            <a:endParaRPr sz="1600">
              <a:latin typeface="微软雅黑"/>
              <a:cs typeface="微软雅黑"/>
            </a:endParaRPr>
          </a:p>
          <a:p>
            <a:pPr marL="331470" indent="-285750">
              <a:lnSpc>
                <a:spcPct val="100000"/>
              </a:lnSpc>
              <a:spcBef>
                <a:spcPts val="600"/>
              </a:spcBef>
              <a:buFont typeface="Arial"/>
              <a:buChar char="•"/>
              <a:tabLst>
                <a:tab pos="332105" algn="l"/>
                <a:tab pos="332740" algn="l"/>
              </a:tabLst>
            </a:pPr>
            <a:r>
              <a:rPr sz="1600" b="0" dirty="0">
                <a:latin typeface="微软雅黑"/>
                <a:cs typeface="微软雅黑"/>
              </a:rPr>
              <a:t>曾任亚琛市媒体官员、北威州财政部媒体发言人，</a:t>
            </a:r>
            <a:r>
              <a:rPr sz="1600" b="0" spc="-5" dirty="0">
                <a:latin typeface="微软雅黑"/>
                <a:cs typeface="微软雅黑"/>
              </a:rPr>
              <a:t>2018</a:t>
            </a:r>
            <a:r>
              <a:rPr sz="1600" b="0" dirty="0">
                <a:latin typeface="微软雅黑"/>
                <a:cs typeface="微软雅黑"/>
              </a:rPr>
              <a:t>年起在亚琛工大政治学研究所任研究助理</a:t>
            </a:r>
            <a:endParaRPr sz="1600">
              <a:latin typeface="微软雅黑"/>
              <a:cs typeface="微软雅黑"/>
            </a:endParaRPr>
          </a:p>
          <a:p>
            <a:pPr marL="331470" indent="-285750">
              <a:lnSpc>
                <a:spcPct val="100000"/>
              </a:lnSpc>
              <a:spcBef>
                <a:spcPts val="670"/>
              </a:spcBef>
              <a:buFont typeface="Arial"/>
              <a:buChar char="•"/>
              <a:tabLst>
                <a:tab pos="332105" algn="l"/>
                <a:tab pos="332740" algn="l"/>
              </a:tabLst>
            </a:pPr>
            <a:r>
              <a:rPr sz="1600" b="0" dirty="0">
                <a:latin typeface="微软雅黑"/>
                <a:cs typeface="微软雅黑"/>
              </a:rPr>
              <a:t>核心研究领域：欧盟，英国脱欧后的英国与欧洲，政治交流与媒体支持，战争的媒体报道</a:t>
            </a:r>
            <a:endParaRPr sz="1600">
              <a:latin typeface="微软雅黑"/>
              <a:cs typeface="微软雅黑"/>
            </a:endParaRPr>
          </a:p>
          <a:p>
            <a:pPr marL="331470" indent="-285750">
              <a:lnSpc>
                <a:spcPct val="100000"/>
              </a:lnSpc>
              <a:spcBef>
                <a:spcPts val="575"/>
              </a:spcBef>
              <a:buFont typeface="Arial"/>
              <a:buChar char="•"/>
              <a:tabLst>
                <a:tab pos="332105" algn="l"/>
                <a:tab pos="332740" algn="l"/>
              </a:tabLst>
            </a:pPr>
            <a:r>
              <a:rPr sz="1600" b="0" dirty="0">
                <a:latin typeface="微软雅黑"/>
                <a:cs typeface="微软雅黑"/>
              </a:rPr>
              <a:t>重要讲座课程：</a:t>
            </a:r>
            <a:endParaRPr sz="1600">
              <a:latin typeface="微软雅黑"/>
              <a:cs typeface="微软雅黑"/>
            </a:endParaRPr>
          </a:p>
          <a:p>
            <a:pPr marL="650875" lvl="1" indent="-147955">
              <a:lnSpc>
                <a:spcPct val="100000"/>
              </a:lnSpc>
              <a:spcBef>
                <a:spcPts val="580"/>
              </a:spcBef>
              <a:buChar char="-"/>
              <a:tabLst>
                <a:tab pos="652145" algn="l"/>
              </a:tabLst>
            </a:pPr>
            <a:r>
              <a:rPr sz="1600" dirty="0">
                <a:latin typeface="微软雅黑"/>
                <a:cs typeface="微软雅黑"/>
              </a:rPr>
              <a:t>“英国与英国脱欧后的欧洲</a:t>
            </a:r>
            <a:r>
              <a:rPr sz="1600" spc="-5" dirty="0">
                <a:latin typeface="微软雅黑"/>
                <a:cs typeface="微软雅黑"/>
              </a:rPr>
              <a:t>——</a:t>
            </a:r>
            <a:r>
              <a:rPr sz="1600" dirty="0">
                <a:latin typeface="微软雅黑"/>
                <a:cs typeface="微软雅黑"/>
              </a:rPr>
              <a:t>全球机遇和战略挑战”</a:t>
            </a:r>
            <a:endParaRPr sz="1600">
              <a:latin typeface="微软雅黑"/>
              <a:cs typeface="微软雅黑"/>
            </a:endParaRPr>
          </a:p>
          <a:p>
            <a:pPr marL="650875" lvl="1" indent="-147955">
              <a:lnSpc>
                <a:spcPct val="100000"/>
              </a:lnSpc>
              <a:spcBef>
                <a:spcPts val="575"/>
              </a:spcBef>
              <a:buChar char="-"/>
              <a:tabLst>
                <a:tab pos="652145" algn="l"/>
              </a:tabLst>
            </a:pPr>
            <a:r>
              <a:rPr sz="1600" dirty="0">
                <a:latin typeface="微软雅黑"/>
                <a:cs typeface="微软雅黑"/>
              </a:rPr>
              <a:t>“欧盟前景与欧洲国家实力新格局”</a:t>
            </a:r>
            <a:endParaRPr sz="1600">
              <a:latin typeface="微软雅黑"/>
              <a:cs typeface="微软雅黑"/>
            </a:endParaRPr>
          </a:p>
          <a:p>
            <a:pPr marL="650875" lvl="1" indent="-147955">
              <a:lnSpc>
                <a:spcPct val="100000"/>
              </a:lnSpc>
              <a:spcBef>
                <a:spcPts val="600"/>
              </a:spcBef>
              <a:buChar char="-"/>
              <a:tabLst>
                <a:tab pos="652145" algn="l"/>
              </a:tabLst>
            </a:pPr>
            <a:r>
              <a:rPr sz="1600" dirty="0">
                <a:latin typeface="微软雅黑"/>
                <a:cs typeface="微软雅黑"/>
              </a:rPr>
              <a:t>“</a:t>
            </a:r>
            <a:r>
              <a:rPr sz="1600" spc="-5" dirty="0">
                <a:latin typeface="微软雅黑"/>
                <a:cs typeface="微软雅黑"/>
              </a:rPr>
              <a:t>20</a:t>
            </a:r>
            <a:r>
              <a:rPr sz="1600" dirty="0">
                <a:latin typeface="微软雅黑"/>
                <a:cs typeface="微软雅黑"/>
              </a:rPr>
              <a:t>、</a:t>
            </a:r>
            <a:r>
              <a:rPr sz="1600" spc="-5" dirty="0">
                <a:latin typeface="微软雅黑"/>
                <a:cs typeface="微软雅黑"/>
              </a:rPr>
              <a:t>21</a:t>
            </a:r>
            <a:r>
              <a:rPr sz="1600" dirty="0">
                <a:latin typeface="微软雅黑"/>
                <a:cs typeface="微软雅黑"/>
              </a:rPr>
              <a:t>世纪欧洲经济与军事冲突”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23</a:t>
            </a:fld>
            <a:endParaRPr dirty="0"/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299" y="230124"/>
            <a:ext cx="23272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 smtClean="0">
                <a:latin typeface="Arial"/>
                <a:cs typeface="Arial"/>
              </a:rPr>
              <a:t>3</a:t>
            </a:r>
            <a:r>
              <a:rPr spc="-95" dirty="0" smtClean="0">
                <a:latin typeface="Arial"/>
                <a:cs typeface="Arial"/>
              </a:rPr>
              <a:t> </a:t>
            </a:r>
            <a:r>
              <a:rPr dirty="0"/>
              <a:t>重要信息</a:t>
            </a:r>
          </a:p>
        </p:txBody>
      </p:sp>
      <p:sp>
        <p:nvSpPr>
          <p:cNvPr id="3" name="object 3"/>
          <p:cNvSpPr/>
          <p:nvPr/>
        </p:nvSpPr>
        <p:spPr>
          <a:xfrm>
            <a:off x="636553" y="1037404"/>
            <a:ext cx="3900170" cy="3014345"/>
          </a:xfrm>
          <a:custGeom>
            <a:avLst/>
            <a:gdLst/>
            <a:ahLst/>
            <a:cxnLst/>
            <a:rect l="l" t="t" r="r" b="b"/>
            <a:pathLst>
              <a:path w="3900170" h="3014345">
                <a:moveTo>
                  <a:pt x="0" y="0"/>
                </a:moveTo>
                <a:lnTo>
                  <a:pt x="3899869" y="0"/>
                </a:lnTo>
                <a:lnTo>
                  <a:pt x="3899869" y="3014268"/>
                </a:lnTo>
                <a:lnTo>
                  <a:pt x="0" y="3014268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101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3439" y="1237488"/>
            <a:ext cx="3602736" cy="4114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143000" y="1228344"/>
            <a:ext cx="1926336" cy="48463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6966" y="1251626"/>
            <a:ext cx="3498215" cy="307975"/>
          </a:xfrm>
          <a:custGeom>
            <a:avLst/>
            <a:gdLst/>
            <a:ahLst/>
            <a:cxnLst/>
            <a:rect l="l" t="t" r="r" b="b"/>
            <a:pathLst>
              <a:path w="3498215" h="307975">
                <a:moveTo>
                  <a:pt x="0" y="0"/>
                </a:moveTo>
                <a:lnTo>
                  <a:pt x="3497708" y="0"/>
                </a:lnTo>
                <a:lnTo>
                  <a:pt x="3497708" y="307776"/>
                </a:lnTo>
                <a:lnTo>
                  <a:pt x="0" y="30777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82563" y="1226908"/>
            <a:ext cx="347849" cy="34784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53439" y="1618488"/>
            <a:ext cx="3602736" cy="41147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143000" y="1612391"/>
            <a:ext cx="853439" cy="469391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6965" y="1632770"/>
            <a:ext cx="3498215" cy="307975"/>
          </a:xfrm>
          <a:custGeom>
            <a:avLst/>
            <a:gdLst/>
            <a:ahLst/>
            <a:cxnLst/>
            <a:rect l="l" t="t" r="r" b="b"/>
            <a:pathLst>
              <a:path w="3498215" h="307975">
                <a:moveTo>
                  <a:pt x="0" y="0"/>
                </a:moveTo>
                <a:lnTo>
                  <a:pt x="3497708" y="0"/>
                </a:lnTo>
                <a:lnTo>
                  <a:pt x="3497708" y="307778"/>
                </a:lnTo>
                <a:lnTo>
                  <a:pt x="0" y="30777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81213" y="1611554"/>
            <a:ext cx="349199" cy="3491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53439" y="3133344"/>
            <a:ext cx="3602736" cy="414527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143000" y="3127248"/>
            <a:ext cx="871727" cy="481583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06963" y="3148840"/>
            <a:ext cx="3498215" cy="307975"/>
          </a:xfrm>
          <a:custGeom>
            <a:avLst/>
            <a:gdLst/>
            <a:ahLst/>
            <a:cxnLst/>
            <a:rect l="l" t="t" r="r" b="b"/>
            <a:pathLst>
              <a:path w="3498215" h="307975">
                <a:moveTo>
                  <a:pt x="0" y="0"/>
                </a:moveTo>
                <a:lnTo>
                  <a:pt x="3497710" y="0"/>
                </a:lnTo>
                <a:lnTo>
                  <a:pt x="3497710" y="307776"/>
                </a:lnTo>
                <a:lnTo>
                  <a:pt x="0" y="30777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853439" y="2377439"/>
            <a:ext cx="3602736" cy="411479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143000" y="2368295"/>
            <a:ext cx="1563624" cy="472439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906963" y="2390650"/>
            <a:ext cx="3498215" cy="307975"/>
          </a:xfrm>
          <a:custGeom>
            <a:avLst/>
            <a:gdLst/>
            <a:ahLst/>
            <a:cxnLst/>
            <a:rect l="l" t="t" r="r" b="b"/>
            <a:pathLst>
              <a:path w="3498215" h="307975">
                <a:moveTo>
                  <a:pt x="0" y="0"/>
                </a:moveTo>
                <a:lnTo>
                  <a:pt x="3497710" y="0"/>
                </a:lnTo>
                <a:lnTo>
                  <a:pt x="3497710" y="307776"/>
                </a:lnTo>
                <a:lnTo>
                  <a:pt x="0" y="30777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853439" y="1990344"/>
            <a:ext cx="3602736" cy="414527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143000" y="1984248"/>
            <a:ext cx="1313688" cy="469391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906963" y="2005977"/>
            <a:ext cx="3498215" cy="307975"/>
          </a:xfrm>
          <a:custGeom>
            <a:avLst/>
            <a:gdLst/>
            <a:ahLst/>
            <a:cxnLst/>
            <a:rect l="l" t="t" r="r" b="b"/>
            <a:pathLst>
              <a:path w="3498215" h="307975">
                <a:moveTo>
                  <a:pt x="0" y="0"/>
                </a:moveTo>
                <a:lnTo>
                  <a:pt x="3497710" y="0"/>
                </a:lnTo>
                <a:lnTo>
                  <a:pt x="3497710" y="307776"/>
                </a:lnTo>
                <a:lnTo>
                  <a:pt x="0" y="30777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841247" y="3508247"/>
            <a:ext cx="3614928" cy="411479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130808" y="3502152"/>
            <a:ext cx="2103119" cy="469392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894137" y="3522416"/>
            <a:ext cx="3510915" cy="307975"/>
          </a:xfrm>
          <a:custGeom>
            <a:avLst/>
            <a:gdLst/>
            <a:ahLst/>
            <a:cxnLst/>
            <a:rect l="l" t="t" r="r" b="b"/>
            <a:pathLst>
              <a:path w="3510915" h="307975">
                <a:moveTo>
                  <a:pt x="0" y="0"/>
                </a:moveTo>
                <a:lnTo>
                  <a:pt x="3510535" y="0"/>
                </a:lnTo>
                <a:lnTo>
                  <a:pt x="3510535" y="307776"/>
                </a:lnTo>
                <a:lnTo>
                  <a:pt x="0" y="30777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776089" y="3512299"/>
            <a:ext cx="349775" cy="349775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709631" y="4287960"/>
            <a:ext cx="3827145" cy="1622228"/>
          </a:xfrm>
          <a:custGeom>
            <a:avLst/>
            <a:gdLst/>
            <a:ahLst/>
            <a:cxnLst/>
            <a:rect l="l" t="t" r="r" b="b"/>
            <a:pathLst>
              <a:path w="3827145" h="1477645">
                <a:moveTo>
                  <a:pt x="0" y="0"/>
                </a:moveTo>
                <a:lnTo>
                  <a:pt x="3826791" y="0"/>
                </a:lnTo>
                <a:lnTo>
                  <a:pt x="3826791" y="1477327"/>
                </a:lnTo>
                <a:lnTo>
                  <a:pt x="0" y="1477327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1258272" y="4800600"/>
            <a:ext cx="3008928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/>
              </a:rPr>
              <a:t>专业要求：无专业背景要求，经管、文法、英语专业优先</a:t>
            </a:r>
            <a:endParaRPr sz="1400" dirty="0">
              <a:latin typeface="微软雅黑" panose="020B0503020204020204" pitchFamily="34" charset="-122"/>
              <a:ea typeface="微软雅黑" panose="020B0503020204020204" pitchFamily="34" charset="-122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258272" y="5334000"/>
            <a:ext cx="3008928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/>
              </a:rPr>
              <a:t>语言要求：英语四级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/>
              </a:rPr>
              <a:t>485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/>
              </a:rPr>
              <a:t>分以上或六级</a:t>
            </a:r>
            <a:r>
              <a:rPr lang="en-US" altLang="zh-CN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/>
              </a:rPr>
              <a:t>425</a:t>
            </a:r>
            <a:r>
              <a:rPr lang="zh-CN" altLang="en-US" sz="140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/>
              </a:rPr>
              <a:t>分以上</a:t>
            </a:r>
          </a:p>
        </p:txBody>
      </p:sp>
      <p:sp>
        <p:nvSpPr>
          <p:cNvPr id="28" name="object 28"/>
          <p:cNvSpPr/>
          <p:nvPr/>
        </p:nvSpPr>
        <p:spPr>
          <a:xfrm>
            <a:off x="307480" y="4114800"/>
            <a:ext cx="705600" cy="705599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832410" y="4784725"/>
            <a:ext cx="320675" cy="320675"/>
          </a:xfrm>
          <a:custGeom>
            <a:avLst/>
            <a:gdLst/>
            <a:ahLst/>
            <a:cxnLst/>
            <a:rect l="l" t="t" r="r" b="b"/>
            <a:pathLst>
              <a:path w="320675" h="320675">
                <a:moveTo>
                  <a:pt x="160273" y="0"/>
                </a:moveTo>
                <a:lnTo>
                  <a:pt x="109614" y="8170"/>
                </a:lnTo>
                <a:lnTo>
                  <a:pt x="65618" y="30923"/>
                </a:lnTo>
                <a:lnTo>
                  <a:pt x="30923" y="65618"/>
                </a:lnTo>
                <a:lnTo>
                  <a:pt x="8170" y="109615"/>
                </a:lnTo>
                <a:lnTo>
                  <a:pt x="0" y="160273"/>
                </a:lnTo>
                <a:lnTo>
                  <a:pt x="8170" y="210932"/>
                </a:lnTo>
                <a:lnTo>
                  <a:pt x="30923" y="254929"/>
                </a:lnTo>
                <a:lnTo>
                  <a:pt x="65618" y="289623"/>
                </a:lnTo>
                <a:lnTo>
                  <a:pt x="109614" y="312375"/>
                </a:lnTo>
                <a:lnTo>
                  <a:pt x="160273" y="320546"/>
                </a:lnTo>
                <a:lnTo>
                  <a:pt x="210932" y="312375"/>
                </a:lnTo>
                <a:lnTo>
                  <a:pt x="254928" y="289623"/>
                </a:lnTo>
                <a:lnTo>
                  <a:pt x="289623" y="254929"/>
                </a:lnTo>
                <a:lnTo>
                  <a:pt x="312376" y="210932"/>
                </a:lnTo>
                <a:lnTo>
                  <a:pt x="320546" y="160273"/>
                </a:lnTo>
                <a:lnTo>
                  <a:pt x="312376" y="109615"/>
                </a:lnTo>
                <a:lnTo>
                  <a:pt x="289623" y="65618"/>
                </a:lnTo>
                <a:lnTo>
                  <a:pt x="254928" y="30923"/>
                </a:lnTo>
                <a:lnTo>
                  <a:pt x="210932" y="8170"/>
                </a:lnTo>
                <a:lnTo>
                  <a:pt x="160273" y="0"/>
                </a:lnTo>
                <a:close/>
              </a:path>
            </a:pathLst>
          </a:custGeom>
          <a:solidFill>
            <a:srgbClr val="F6A8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832410" y="5334000"/>
            <a:ext cx="320675" cy="320675"/>
          </a:xfrm>
          <a:custGeom>
            <a:avLst/>
            <a:gdLst/>
            <a:ahLst/>
            <a:cxnLst/>
            <a:rect l="l" t="t" r="r" b="b"/>
            <a:pathLst>
              <a:path w="320675" h="320675">
                <a:moveTo>
                  <a:pt x="160273" y="0"/>
                </a:moveTo>
                <a:lnTo>
                  <a:pt x="109614" y="8170"/>
                </a:lnTo>
                <a:lnTo>
                  <a:pt x="65618" y="30923"/>
                </a:lnTo>
                <a:lnTo>
                  <a:pt x="30923" y="65618"/>
                </a:lnTo>
                <a:lnTo>
                  <a:pt x="8170" y="109615"/>
                </a:lnTo>
                <a:lnTo>
                  <a:pt x="0" y="160273"/>
                </a:lnTo>
                <a:lnTo>
                  <a:pt x="8170" y="210932"/>
                </a:lnTo>
                <a:lnTo>
                  <a:pt x="30923" y="254929"/>
                </a:lnTo>
                <a:lnTo>
                  <a:pt x="65618" y="289623"/>
                </a:lnTo>
                <a:lnTo>
                  <a:pt x="109614" y="312376"/>
                </a:lnTo>
                <a:lnTo>
                  <a:pt x="160273" y="320547"/>
                </a:lnTo>
                <a:lnTo>
                  <a:pt x="210932" y="312376"/>
                </a:lnTo>
                <a:lnTo>
                  <a:pt x="254928" y="289623"/>
                </a:lnTo>
                <a:lnTo>
                  <a:pt x="289623" y="254929"/>
                </a:lnTo>
                <a:lnTo>
                  <a:pt x="312376" y="210932"/>
                </a:lnTo>
                <a:lnTo>
                  <a:pt x="320546" y="160273"/>
                </a:lnTo>
                <a:lnTo>
                  <a:pt x="312376" y="109615"/>
                </a:lnTo>
                <a:lnTo>
                  <a:pt x="289623" y="65618"/>
                </a:lnTo>
                <a:lnTo>
                  <a:pt x="254928" y="30923"/>
                </a:lnTo>
                <a:lnTo>
                  <a:pt x="210932" y="8170"/>
                </a:lnTo>
                <a:lnTo>
                  <a:pt x="160273" y="0"/>
                </a:lnTo>
                <a:close/>
              </a:path>
            </a:pathLst>
          </a:custGeom>
          <a:solidFill>
            <a:srgbClr val="F6A8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914400" y="4666098"/>
            <a:ext cx="275724" cy="972702"/>
          </a:xfrm>
          <a:prstGeom prst="rect">
            <a:avLst/>
          </a:prstGeom>
        </p:spPr>
        <p:txBody>
          <a:bodyPr vert="horz" wrap="square" lIns="0" tIns="140335" rIns="0" bIns="0" rtlCol="0">
            <a:spAutoFit/>
          </a:bodyPr>
          <a:lstStyle/>
          <a:p>
            <a:pPr>
              <a:lnSpc>
                <a:spcPct val="100000"/>
              </a:lnSpc>
            </a:pPr>
            <a:r>
              <a:rPr lang="zh-CN" altLang="en-US" b="1" dirty="0" smtClean="0">
                <a:solidFill>
                  <a:srgbClr val="FFFFFF"/>
                </a:solidFill>
                <a:latin typeface="Arial"/>
                <a:cs typeface="Arial"/>
              </a:rPr>
              <a:t>！</a:t>
            </a:r>
            <a:endParaRPr lang="en-US" altLang="zh-CN" b="1" dirty="0" smtClean="0">
              <a:solidFill>
                <a:srgbClr val="FFFFFF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US" altLang="zh-CN" b="1" dirty="0" smtClean="0">
              <a:solidFill>
                <a:srgbClr val="FFFFFF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zh-CN" altLang="en-US" sz="1800" b="1" dirty="0">
                <a:solidFill>
                  <a:srgbClr val="FFFFFF"/>
                </a:solidFill>
                <a:latin typeface="Arial"/>
                <a:cs typeface="Arial"/>
              </a:rPr>
              <a:t>！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254767" y="4419600"/>
            <a:ext cx="8255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lang="zh-CN" altLang="en-US" sz="1600" b="1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/>
              </a:rPr>
              <a:t>报名要求</a:t>
            </a:r>
            <a:endParaRPr sz="1600" dirty="0">
              <a:latin typeface="微软雅黑" panose="020B0503020204020204" pitchFamily="34" charset="-122"/>
              <a:ea typeface="微软雅黑" panose="020B0503020204020204" pitchFamily="34" charset="-122"/>
              <a:cs typeface="微软雅黑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9325102" y="1553072"/>
            <a:ext cx="2542896" cy="3217017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782766" y="1987861"/>
            <a:ext cx="349199" cy="349199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782766" y="2365691"/>
            <a:ext cx="349199" cy="349199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853439" y="2758439"/>
            <a:ext cx="3602736" cy="411479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1143000" y="2752344"/>
            <a:ext cx="3261360" cy="469391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906963" y="2771983"/>
            <a:ext cx="3498215" cy="307975"/>
          </a:xfrm>
          <a:custGeom>
            <a:avLst/>
            <a:gdLst/>
            <a:ahLst/>
            <a:cxnLst/>
            <a:rect l="l" t="t" r="r" b="b"/>
            <a:pathLst>
              <a:path w="3498215" h="307975">
                <a:moveTo>
                  <a:pt x="0" y="0"/>
                </a:moveTo>
                <a:lnTo>
                  <a:pt x="3497710" y="0"/>
                </a:lnTo>
                <a:lnTo>
                  <a:pt x="3497710" y="307778"/>
                </a:lnTo>
                <a:lnTo>
                  <a:pt x="0" y="30777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 txBox="1"/>
          <p:nvPr/>
        </p:nvSpPr>
        <p:spPr>
          <a:xfrm>
            <a:off x="636553" y="1284732"/>
            <a:ext cx="3900170" cy="24974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66115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微软雅黑"/>
                <a:cs typeface="微软雅黑"/>
              </a:rPr>
              <a:t>公共管理硕士</a:t>
            </a:r>
            <a:r>
              <a:rPr sz="1400" spc="-35" dirty="0">
                <a:latin typeface="微软雅黑"/>
                <a:cs typeface="微软雅黑"/>
              </a:rPr>
              <a:t> </a:t>
            </a:r>
            <a:r>
              <a:rPr sz="1400" spc="-25" dirty="0">
                <a:latin typeface="Arial"/>
                <a:cs typeface="Arial"/>
              </a:rPr>
              <a:t>(MPA)</a:t>
            </a:r>
            <a:endParaRPr sz="1400" dirty="0">
              <a:latin typeface="Arial"/>
              <a:cs typeface="Arial"/>
            </a:endParaRPr>
          </a:p>
          <a:p>
            <a:pPr marL="666115">
              <a:lnSpc>
                <a:spcPct val="100000"/>
              </a:lnSpc>
              <a:spcBef>
                <a:spcPts val="1225"/>
              </a:spcBef>
            </a:pPr>
            <a:r>
              <a:rPr sz="1400" dirty="0">
                <a:latin typeface="微软雅黑"/>
                <a:cs typeface="微软雅黑"/>
              </a:rPr>
              <a:t>全日制</a:t>
            </a:r>
          </a:p>
          <a:p>
            <a:pPr marL="665480">
              <a:lnSpc>
                <a:spcPct val="100000"/>
              </a:lnSpc>
              <a:spcBef>
                <a:spcPts val="1270"/>
              </a:spcBef>
            </a:pPr>
            <a:r>
              <a:rPr sz="1400" dirty="0">
                <a:latin typeface="微软雅黑"/>
                <a:cs typeface="微软雅黑"/>
              </a:rPr>
              <a:t>学制：3学期</a:t>
            </a:r>
          </a:p>
          <a:p>
            <a:pPr marL="665480">
              <a:lnSpc>
                <a:spcPct val="100000"/>
              </a:lnSpc>
              <a:spcBef>
                <a:spcPts val="1345"/>
              </a:spcBef>
            </a:pPr>
            <a:r>
              <a:rPr sz="1400" dirty="0">
                <a:latin typeface="微软雅黑"/>
                <a:cs typeface="微软雅黑"/>
              </a:rPr>
              <a:t>教学语言：英语</a:t>
            </a:r>
          </a:p>
          <a:p>
            <a:pPr marL="665480">
              <a:lnSpc>
                <a:spcPct val="100000"/>
              </a:lnSpc>
              <a:spcBef>
                <a:spcPts val="1320"/>
              </a:spcBef>
            </a:pPr>
            <a:r>
              <a:rPr sz="1400" dirty="0">
                <a:latin typeface="微软雅黑"/>
                <a:cs typeface="微软雅黑"/>
              </a:rPr>
              <a:t>非欧盟学生申请截止：</a:t>
            </a:r>
            <a:r>
              <a:rPr sz="1400" dirty="0" smtClean="0">
                <a:latin typeface="微软雅黑"/>
                <a:cs typeface="微软雅黑"/>
              </a:rPr>
              <a:t>202</a:t>
            </a:r>
            <a:r>
              <a:rPr lang="en-US" sz="1400" dirty="0" smtClean="0">
                <a:latin typeface="微软雅黑"/>
                <a:cs typeface="微软雅黑"/>
              </a:rPr>
              <a:t>3</a:t>
            </a:r>
            <a:r>
              <a:rPr sz="1400" dirty="0" smtClean="0">
                <a:latin typeface="微软雅黑"/>
                <a:cs typeface="微软雅黑"/>
              </a:rPr>
              <a:t>年</a:t>
            </a:r>
            <a:r>
              <a:rPr sz="1400" dirty="0">
                <a:latin typeface="微软雅黑"/>
                <a:cs typeface="微软雅黑"/>
              </a:rPr>
              <a:t>3月1日</a:t>
            </a:r>
          </a:p>
          <a:p>
            <a:pPr marL="665480">
              <a:lnSpc>
                <a:spcPct val="100000"/>
              </a:lnSpc>
              <a:spcBef>
                <a:spcPts val="1390"/>
              </a:spcBef>
            </a:pPr>
            <a:r>
              <a:rPr sz="1400" spc="-5" dirty="0">
                <a:latin typeface="Arial"/>
                <a:cs typeface="Arial"/>
              </a:rPr>
              <a:t>90</a:t>
            </a:r>
            <a:r>
              <a:rPr sz="1400" dirty="0">
                <a:latin typeface="微软雅黑"/>
                <a:cs typeface="微软雅黑"/>
              </a:rPr>
              <a:t>学分</a:t>
            </a:r>
          </a:p>
          <a:p>
            <a:pPr marL="652780">
              <a:lnSpc>
                <a:spcPct val="100000"/>
              </a:lnSpc>
              <a:spcBef>
                <a:spcPts val="1150"/>
              </a:spcBef>
            </a:pPr>
            <a:r>
              <a:rPr sz="1400" dirty="0">
                <a:latin typeface="微软雅黑"/>
                <a:cs typeface="微软雅黑"/>
              </a:rPr>
              <a:t>学费</a:t>
            </a:r>
            <a:r>
              <a:rPr sz="1400" spc="-5" dirty="0">
                <a:latin typeface="微软雅黑"/>
                <a:cs typeface="微软雅黑"/>
              </a:rPr>
              <a:t>：5,350</a:t>
            </a:r>
            <a:r>
              <a:rPr sz="1400" dirty="0">
                <a:latin typeface="微软雅黑"/>
                <a:cs typeface="微软雅黑"/>
              </a:rPr>
              <a:t>欧元/学期</a:t>
            </a:r>
          </a:p>
        </p:txBody>
      </p:sp>
      <p:sp>
        <p:nvSpPr>
          <p:cNvPr id="40" name="object 40"/>
          <p:cNvSpPr/>
          <p:nvPr/>
        </p:nvSpPr>
        <p:spPr>
          <a:xfrm>
            <a:off x="776663" y="2751272"/>
            <a:ext cx="349199" cy="349199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773642" y="3131218"/>
            <a:ext cx="349199" cy="349199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5110117" y="1531340"/>
            <a:ext cx="3994150" cy="4378960"/>
          </a:xfrm>
          <a:custGeom>
            <a:avLst/>
            <a:gdLst/>
            <a:ahLst/>
            <a:cxnLst/>
            <a:rect l="l" t="t" r="r" b="b"/>
            <a:pathLst>
              <a:path w="3994150" h="4378960">
                <a:moveTo>
                  <a:pt x="0" y="0"/>
                </a:moveTo>
                <a:lnTo>
                  <a:pt x="3994089" y="0"/>
                </a:lnTo>
                <a:lnTo>
                  <a:pt x="3994089" y="4378505"/>
                </a:lnTo>
                <a:lnTo>
                  <a:pt x="0" y="4378505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 txBox="1"/>
          <p:nvPr/>
        </p:nvSpPr>
        <p:spPr>
          <a:xfrm>
            <a:off x="5110117" y="1768347"/>
            <a:ext cx="3994150" cy="4062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4805">
              <a:lnSpc>
                <a:spcPct val="100000"/>
              </a:lnSpc>
              <a:spcBef>
                <a:spcPts val="100"/>
              </a:spcBef>
            </a:pPr>
            <a:r>
              <a:rPr sz="1600" b="1" dirty="0">
                <a:latin typeface="微软雅黑"/>
                <a:cs typeface="微软雅黑"/>
              </a:rPr>
              <a:t>申请材料</a:t>
            </a:r>
            <a:r>
              <a:rPr sz="1600" dirty="0">
                <a:latin typeface="微软雅黑"/>
                <a:cs typeface="微软雅黑"/>
              </a:rPr>
              <a:t>（英文或德文）</a:t>
            </a:r>
          </a:p>
          <a:p>
            <a:pPr marL="300990" indent="-209550">
              <a:lnSpc>
                <a:spcPct val="100000"/>
              </a:lnSpc>
              <a:spcBef>
                <a:spcPts val="1880"/>
              </a:spcBef>
              <a:buClr>
                <a:srgbClr val="8EBAE5"/>
              </a:buClr>
              <a:buFont typeface="Segoe UI Symbol"/>
              <a:buChar char="✓"/>
              <a:tabLst>
                <a:tab pos="277495" algn="l"/>
              </a:tabLst>
            </a:pPr>
            <a:r>
              <a:rPr sz="1400" dirty="0">
                <a:latin typeface="微软雅黑"/>
                <a:cs typeface="微软雅黑"/>
              </a:rPr>
              <a:t>简历</a:t>
            </a:r>
          </a:p>
          <a:p>
            <a:pPr marL="300990" indent="-209550">
              <a:lnSpc>
                <a:spcPct val="100000"/>
              </a:lnSpc>
              <a:spcBef>
                <a:spcPts val="1700"/>
              </a:spcBef>
              <a:buClr>
                <a:srgbClr val="8EBAE5"/>
              </a:buClr>
              <a:buFont typeface="Segoe UI Symbol"/>
              <a:buChar char="✓"/>
              <a:tabLst>
                <a:tab pos="277495" algn="l"/>
              </a:tabLst>
            </a:pPr>
            <a:r>
              <a:rPr sz="1400" dirty="0">
                <a:latin typeface="微软雅黑"/>
                <a:cs typeface="微软雅黑"/>
              </a:rPr>
              <a:t>动机信</a:t>
            </a: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8EBAE5"/>
              </a:buClr>
              <a:buFont typeface="Segoe UI Symbol"/>
              <a:buChar char="✓"/>
            </a:pPr>
            <a:endParaRPr sz="1500" dirty="0">
              <a:latin typeface="Times New Roman"/>
              <a:cs typeface="Times New Roman"/>
            </a:endParaRPr>
          </a:p>
          <a:p>
            <a:pPr marL="300990" indent="-209550">
              <a:lnSpc>
                <a:spcPct val="100000"/>
              </a:lnSpc>
              <a:buClr>
                <a:srgbClr val="8EBAE5"/>
              </a:buClr>
              <a:buFont typeface="Segoe UI Symbol"/>
              <a:buChar char="✓"/>
              <a:tabLst>
                <a:tab pos="277495" algn="l"/>
              </a:tabLst>
            </a:pPr>
            <a:r>
              <a:rPr sz="1400" dirty="0">
                <a:latin typeface="微软雅黑"/>
                <a:cs typeface="微软雅黑"/>
              </a:rPr>
              <a:t>英语水平证书（</a:t>
            </a:r>
            <a:r>
              <a:rPr sz="1400" dirty="0" smtClean="0">
                <a:latin typeface="微软雅黑"/>
                <a:cs typeface="微软雅黑"/>
              </a:rPr>
              <a:t>雅思</a:t>
            </a:r>
            <a:r>
              <a:rPr lang="en-US" sz="1400" spc="-5" dirty="0">
                <a:latin typeface="微软雅黑"/>
                <a:cs typeface="微软雅黑"/>
              </a:rPr>
              <a:t>6</a:t>
            </a:r>
            <a:r>
              <a:rPr sz="1400" spc="-5" dirty="0" smtClean="0">
                <a:latin typeface="微软雅黑"/>
                <a:cs typeface="微软雅黑"/>
              </a:rPr>
              <a:t>.0</a:t>
            </a:r>
            <a:r>
              <a:rPr sz="1400" spc="-5" dirty="0">
                <a:latin typeface="微软雅黑"/>
                <a:cs typeface="微软雅黑"/>
              </a:rPr>
              <a:t>/</a:t>
            </a:r>
            <a:r>
              <a:rPr sz="1400" dirty="0">
                <a:latin typeface="微软雅黑"/>
                <a:cs typeface="微软雅黑"/>
              </a:rPr>
              <a:t>托福90）</a:t>
            </a:r>
          </a:p>
          <a:p>
            <a:pPr marL="300990" marR="194945" indent="-209550">
              <a:lnSpc>
                <a:spcPts val="3379"/>
              </a:lnSpc>
              <a:spcBef>
                <a:spcPts val="330"/>
              </a:spcBef>
              <a:buClr>
                <a:srgbClr val="8EBAE5"/>
              </a:buClr>
              <a:buFont typeface="Segoe UI Symbol"/>
              <a:buChar char="✓"/>
              <a:tabLst>
                <a:tab pos="277495" algn="l"/>
              </a:tabLst>
            </a:pPr>
            <a:r>
              <a:rPr sz="1400" dirty="0">
                <a:latin typeface="微软雅黑"/>
                <a:cs typeface="微软雅黑"/>
              </a:rPr>
              <a:t>12个月以上工作证明（硕士申请时提交至少6 个月工作证明）</a:t>
            </a:r>
          </a:p>
          <a:p>
            <a:pPr marL="300990" indent="-209550">
              <a:lnSpc>
                <a:spcPct val="100000"/>
              </a:lnSpc>
              <a:spcBef>
                <a:spcPts val="1240"/>
              </a:spcBef>
              <a:buClr>
                <a:srgbClr val="8EBAE5"/>
              </a:buClr>
              <a:buFont typeface="Segoe UI Symbol"/>
              <a:buChar char="✓"/>
              <a:tabLst>
                <a:tab pos="277495" algn="l"/>
              </a:tabLst>
            </a:pPr>
            <a:r>
              <a:rPr sz="1400" dirty="0">
                <a:latin typeface="微软雅黑"/>
                <a:cs typeface="微软雅黑"/>
              </a:rPr>
              <a:t>本科成绩单及课程描述</a:t>
            </a:r>
          </a:p>
          <a:p>
            <a:pPr marL="300990" indent="-209550">
              <a:lnSpc>
                <a:spcPct val="100000"/>
              </a:lnSpc>
              <a:spcBef>
                <a:spcPts val="1705"/>
              </a:spcBef>
              <a:buClr>
                <a:srgbClr val="8EBAE5"/>
              </a:buClr>
              <a:buFont typeface="Segoe UI Symbol"/>
              <a:buChar char="✓"/>
              <a:tabLst>
                <a:tab pos="277495" algn="l"/>
              </a:tabLst>
            </a:pPr>
            <a:r>
              <a:rPr sz="1400" dirty="0">
                <a:latin typeface="微软雅黑"/>
                <a:cs typeface="微软雅黑"/>
              </a:rPr>
              <a:t>本科学位证书*（已毕业学生）</a:t>
            </a:r>
          </a:p>
          <a:p>
            <a:pPr>
              <a:lnSpc>
                <a:spcPct val="100000"/>
              </a:lnSpc>
              <a:buClr>
                <a:srgbClr val="8EBAE5"/>
              </a:buClr>
              <a:buFont typeface="Segoe UI Symbol"/>
              <a:buChar char="✓"/>
            </a:pPr>
            <a:endParaRPr sz="1500" dirty="0">
              <a:latin typeface="Times New Roman"/>
              <a:cs typeface="Times New Roman"/>
            </a:endParaRPr>
          </a:p>
          <a:p>
            <a:pPr marL="300990" indent="-209550">
              <a:lnSpc>
                <a:spcPct val="100000"/>
              </a:lnSpc>
              <a:buClr>
                <a:srgbClr val="8EBAE5"/>
              </a:buClr>
              <a:buFont typeface="Segoe UI Symbol"/>
              <a:buChar char="✓"/>
              <a:tabLst>
                <a:tab pos="277495" algn="l"/>
              </a:tabLst>
            </a:pPr>
            <a:r>
              <a:rPr sz="1400" dirty="0">
                <a:latin typeface="微软雅黑"/>
                <a:cs typeface="微软雅黑"/>
              </a:rPr>
              <a:t>APS证书*</a:t>
            </a:r>
          </a:p>
          <a:p>
            <a:pPr marL="1456055">
              <a:lnSpc>
                <a:spcPct val="100000"/>
              </a:lnSpc>
              <a:spcBef>
                <a:spcPts val="1035"/>
              </a:spcBef>
            </a:pPr>
            <a:r>
              <a:rPr sz="1400" dirty="0">
                <a:latin typeface="微软雅黑"/>
                <a:cs typeface="微软雅黑"/>
              </a:rPr>
              <a:t>*</a:t>
            </a:r>
            <a:r>
              <a:rPr sz="1400" spc="-45" dirty="0">
                <a:latin typeface="微软雅黑"/>
                <a:cs typeface="微软雅黑"/>
              </a:rPr>
              <a:t> </a:t>
            </a:r>
            <a:r>
              <a:rPr sz="1400" dirty="0">
                <a:latin typeface="微软雅黑"/>
                <a:cs typeface="微软雅黑"/>
              </a:rPr>
              <a:t>可延迟至硕士入学注册前提交</a:t>
            </a:r>
          </a:p>
        </p:txBody>
      </p:sp>
      <p:sp>
        <p:nvSpPr>
          <p:cNvPr id="44" name="object 44"/>
          <p:cNvSpPr/>
          <p:nvPr/>
        </p:nvSpPr>
        <p:spPr>
          <a:xfrm>
            <a:off x="4757318" y="1184177"/>
            <a:ext cx="705599" cy="705600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fld id="{81D60167-4931-47E6-BA6A-407CBD079E47}" type="slidenum">
              <a:rPr dirty="0"/>
              <a:t>24</a:t>
            </a:fld>
            <a:endParaRPr dirty="0"/>
          </a:p>
        </p:txBody>
      </p:sp>
      <p:sp>
        <p:nvSpPr>
          <p:cNvPr id="46" name="object 4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Master of Public Administration (MPA) </a:t>
            </a:r>
            <a:r>
              <a:rPr dirty="0"/>
              <a:t>| </a:t>
            </a:r>
            <a:r>
              <a:rPr spc="-5" dirty="0"/>
              <a:t>Master‘s Prep Course European Studies </a:t>
            </a:r>
            <a:r>
              <a:rPr dirty="0"/>
              <a:t>| </a:t>
            </a:r>
            <a:r>
              <a:rPr spc="-5" dirty="0"/>
              <a:t>China Office </a:t>
            </a:r>
            <a:r>
              <a:rPr dirty="0"/>
              <a:t>|</a:t>
            </a:r>
            <a:r>
              <a:rPr spc="100" dirty="0"/>
              <a:t> </a:t>
            </a:r>
            <a:r>
              <a:rPr spc="-5" dirty="0"/>
              <a:t>Intake</a:t>
            </a:r>
          </a:p>
        </p:txBody>
      </p:sp>
    </p:spTree>
    <p:extLst>
      <p:ext uri="{BB962C8B-B14F-4D97-AF65-F5344CB8AC3E}">
        <p14:creationId xmlns:p14="http://schemas.microsoft.com/office/powerpoint/2010/main" val="39339983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7498" y="251145"/>
            <a:ext cx="5038902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mtClean="0"/>
              <a:t>亚琛工大</a:t>
            </a:r>
            <a:r>
              <a:rPr lang="zh-CN" altLang="en-US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欧洲研究</a:t>
            </a:r>
            <a:r>
              <a:rPr dirty="0" smtClean="0"/>
              <a:t>项目</a:t>
            </a:r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942056" y="1364058"/>
            <a:ext cx="4544344" cy="42550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zh-CN" altLang="en-US" sz="2000" b="1" dirty="0">
                <a:solidFill>
                  <a:srgbClr val="00549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/>
              </a:rPr>
              <a:t>咨询</a:t>
            </a:r>
            <a:r>
              <a:rPr lang="zh-CN" altLang="en-US" sz="2000" b="1" dirty="0" smtClean="0">
                <a:solidFill>
                  <a:srgbClr val="00549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/>
              </a:rPr>
              <a:t>方式</a:t>
            </a:r>
            <a:endParaRPr lang="en-US" altLang="zh-CN" sz="2000" dirty="0">
              <a:latin typeface="微软雅黑" panose="020B0503020204020204" pitchFamily="34" charset="-122"/>
              <a:ea typeface="微软雅黑" panose="020B0503020204020204" pitchFamily="34" charset="-122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endParaRPr lang="en-US" altLang="zh-CN" sz="2000" dirty="0">
              <a:latin typeface="微软雅黑" panose="020B0503020204020204" pitchFamily="34" charset="-122"/>
              <a:ea typeface="微软雅黑" panose="020B0503020204020204" pitchFamily="34" charset="-122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zh-CN" altLang="en-US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咨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询地点：</a:t>
            </a:r>
            <a:endParaRPr lang="en-US" altLang="zh-CN" dirty="0" smtClean="0">
              <a:latin typeface="微软雅黑" panose="020B0503020204020204" pitchFamily="34" charset="-122"/>
              <a:ea typeface="微软雅黑" panose="020B0503020204020204" pitchFamily="34" charset="-122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zh-CN" altLang="en-US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    中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国石油大学（华东）国际合作与交流处</a:t>
            </a:r>
          </a:p>
          <a:p>
            <a:pPr>
              <a:lnSpc>
                <a:spcPct val="150000"/>
              </a:lnSpc>
            </a:pPr>
            <a:r>
              <a:rPr lang="zh-CN" altLang="en-US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    留</a:t>
            </a:r>
            <a:r>
              <a:rPr lang="zh-CN" altLang="en-US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学服务中心（</a:t>
            </a:r>
            <a:r>
              <a:rPr lang="en-US" altLang="zh-CN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3</a:t>
            </a:r>
            <a:r>
              <a:rPr lang="zh-CN" altLang="en-US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号</a:t>
            </a:r>
            <a:r>
              <a:rPr lang="zh-CN" altLang="en-US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楼东侧）</a:t>
            </a:r>
            <a:endParaRPr lang="zh-CN" altLang="en-US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zh-CN" altLang="en-US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咨询老师：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zh-CN" altLang="en-US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    微信：</a:t>
            </a: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17805427004</a:t>
            </a:r>
            <a:r>
              <a:rPr lang="zh-CN" altLang="en-US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（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张老师</a:t>
            </a:r>
            <a:r>
              <a:rPr lang="zh-CN" altLang="en-US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）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US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    QQ</a:t>
            </a:r>
            <a:r>
              <a:rPr lang="en-US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： 328629615（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张老师）</a:t>
            </a:r>
            <a:b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</a:b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面</a:t>
            </a:r>
            <a:r>
              <a:rPr lang="zh-CN" altLang="en-US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谈时间：</a:t>
            </a:r>
            <a:endParaRPr lang="en-US" altLang="zh-CN" dirty="0" smtClean="0">
              <a:latin typeface="微软雅黑" panose="020B0503020204020204" pitchFamily="34" charset="-122"/>
              <a:ea typeface="微软雅黑" panose="020B0503020204020204" pitchFamily="34" charset="-122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 </a:t>
            </a: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   </a:t>
            </a:r>
            <a:r>
              <a:rPr lang="zh-CN" altLang="en-US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周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一到周五</a:t>
            </a:r>
          </a:p>
          <a:p>
            <a:pPr>
              <a:lnSpc>
                <a:spcPct val="150000"/>
              </a:lnSpc>
            </a:pP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    </a:t>
            </a: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/>
              </a:rPr>
              <a:t>8:30-11:30&amp;14:00-17:30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  <a:cs typeface="Times New Roman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9" t="23661" r="8085" b="15101"/>
          <a:stretch/>
        </p:blipFill>
        <p:spPr>
          <a:xfrm>
            <a:off x="5668201" y="1948472"/>
            <a:ext cx="2839860" cy="283986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76" t="5200" r="31100" b="5200"/>
          <a:stretch/>
        </p:blipFill>
        <p:spPr>
          <a:xfrm>
            <a:off x="8957668" y="1948472"/>
            <a:ext cx="2396132" cy="2839860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xfrm>
            <a:off x="334963" y="6226715"/>
            <a:ext cx="178434" cy="140423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5"/>
              </a:spcBef>
            </a:pPr>
            <a:r>
              <a:rPr lang="en-US" dirty="0" smtClean="0"/>
              <a:t>27</a:t>
            </a:r>
            <a:endParaRPr dirty="0"/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xfrm>
            <a:off x="1182687" y="6226715"/>
            <a:ext cx="1193800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RWTH 3+1+2</a:t>
            </a:r>
            <a:r>
              <a:rPr spc="-60" dirty="0"/>
              <a:t> </a:t>
            </a:r>
            <a:r>
              <a:rPr spc="-5" dirty="0"/>
              <a:t>Program</a:t>
            </a:r>
          </a:p>
        </p:txBody>
      </p:sp>
    </p:spTree>
    <p:extLst>
      <p:ext uri="{BB962C8B-B14F-4D97-AF65-F5344CB8AC3E}">
        <p14:creationId xmlns:p14="http://schemas.microsoft.com/office/powerpoint/2010/main" val="17728472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-199531" y="-111154"/>
            <a:ext cx="12573000" cy="2514600"/>
          </a:xfrm>
          <a:prstGeom prst="rect">
            <a:avLst/>
          </a:prstGeom>
          <a:solidFill>
            <a:srgbClr val="0054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object 2"/>
          <p:cNvSpPr txBox="1"/>
          <p:nvPr/>
        </p:nvSpPr>
        <p:spPr>
          <a:xfrm>
            <a:off x="5464670" y="1552955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dirty="0">
                <a:solidFill>
                  <a:schemeClr val="bg1"/>
                </a:solidFill>
                <a:latin typeface="微软雅黑"/>
                <a:cs typeface="微软雅黑"/>
              </a:rPr>
              <a:t>谢谢！</a:t>
            </a:r>
            <a:endParaRPr sz="3200" dirty="0">
              <a:solidFill>
                <a:schemeClr val="bg1"/>
              </a:solidFill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437521" y="2438400"/>
            <a:ext cx="5298897" cy="354147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10"/>
          <p:cNvSpPr txBox="1">
            <a:spLocks noGrp="1"/>
          </p:cNvSpPr>
          <p:nvPr>
            <p:ph type="ftr" sz="quarter" idx="5"/>
          </p:nvPr>
        </p:nvSpPr>
        <p:spPr>
          <a:xfrm>
            <a:off x="1182687" y="6226715"/>
            <a:ext cx="1193800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-5" dirty="0"/>
              <a:t>RWTH 3+1+2</a:t>
            </a:r>
            <a:r>
              <a:rPr spc="-60" dirty="0"/>
              <a:t> </a:t>
            </a:r>
            <a:r>
              <a:rPr spc="-5" dirty="0"/>
              <a:t>Program</a:t>
            </a:r>
          </a:p>
        </p:txBody>
      </p:sp>
    </p:spTree>
    <p:extLst>
      <p:ext uri="{BB962C8B-B14F-4D97-AF65-F5344CB8AC3E}">
        <p14:creationId xmlns:p14="http://schemas.microsoft.com/office/powerpoint/2010/main" val="29266227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</TotalTime>
  <Words>1349</Words>
  <Application>Microsoft Office PowerPoint</Application>
  <PresentationFormat>宽屏</PresentationFormat>
  <Paragraphs>319</Paragraphs>
  <Slides>26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26</vt:i4>
      </vt:variant>
    </vt:vector>
  </HeadingPairs>
  <TitlesOfParts>
    <vt:vector size="35" baseType="lpstr">
      <vt:lpstr>宋体</vt:lpstr>
      <vt:lpstr>微软雅黑</vt:lpstr>
      <vt:lpstr>微软雅黑 Light</vt:lpstr>
      <vt:lpstr>Arial</vt:lpstr>
      <vt:lpstr>Calibri</vt:lpstr>
      <vt:lpstr>Microsoft Sans Serif</vt:lpstr>
      <vt:lpstr>Segoe UI Symbol</vt:lpstr>
      <vt:lpstr>Times New Roman</vt:lpstr>
      <vt:lpstr>Office Theme</vt:lpstr>
      <vt:lpstr>PowerPoint 演示文稿</vt:lpstr>
      <vt:lpstr>1. 亚琛工业大学</vt:lpstr>
      <vt:lpstr>1. 亚琛工业大学</vt:lpstr>
      <vt:lpstr>1. 亚琛工业大学</vt:lpstr>
      <vt:lpstr>1. 亚琛工业大学</vt:lpstr>
      <vt:lpstr>2. 欧洲研究公共管理硕士（MPA ES）</vt:lpstr>
      <vt:lpstr>2. 欧洲研究项目参与学院</vt:lpstr>
      <vt:lpstr>2 欧洲研究专业方向</vt:lpstr>
      <vt:lpstr>2 欧洲研究专业方向</vt:lpstr>
      <vt:lpstr>2 欧洲研究专业方向</vt:lpstr>
      <vt:lpstr>PowerPoint 演示文稿</vt:lpstr>
      <vt:lpstr>2 课程设置</vt:lpstr>
      <vt:lpstr>2 课程设置</vt:lpstr>
      <vt:lpstr>2 课程设置</vt:lpstr>
      <vt:lpstr>2 教学方法</vt:lpstr>
      <vt:lpstr>PowerPoint 演示文稿</vt:lpstr>
      <vt:lpstr>2 职业发展前景</vt:lpstr>
      <vt:lpstr>2 职业发展前景</vt:lpstr>
      <vt:lpstr>2 职业发展前景</vt:lpstr>
      <vt:lpstr>2 职业发展前景</vt:lpstr>
      <vt:lpstr>3. 欧洲研究硕士预备课程</vt:lpstr>
      <vt:lpstr>3. 欧洲研究硕士预备课程</vt:lpstr>
      <vt:lpstr>3. 欧洲研究硕士预备课程</vt:lpstr>
      <vt:lpstr>3 重要信息</vt:lpstr>
      <vt:lpstr>亚琛工大欧洲研究项目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cp:lastModifiedBy>LIN</cp:lastModifiedBy>
  <cp:revision>13</cp:revision>
  <dcterms:created xsi:type="dcterms:W3CDTF">2022-09-08T04:03:22Z</dcterms:created>
  <dcterms:modified xsi:type="dcterms:W3CDTF">2022-11-18T07:25:08Z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2022-03-18T00:00:00Z</vt:filetime>
  </property>
  <property fmtid="{D5CDD505-2E9C-101B-9397-08002B2CF9AE}" pid="3" name="LastSaved">
    <vt:filetime>2022-09-08T00:00:00Z</vt:filetime>
  </property>
</Properties>
</file>